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6" r:id="rId1"/>
  </p:sldMasterIdLst>
  <p:notesMasterIdLst>
    <p:notesMasterId r:id="rId80"/>
  </p:notesMasterIdLst>
  <p:sldIdLst>
    <p:sldId id="379" r:id="rId2"/>
    <p:sldId id="380" r:id="rId3"/>
    <p:sldId id="381" r:id="rId4"/>
    <p:sldId id="386" r:id="rId5"/>
    <p:sldId id="382" r:id="rId6"/>
    <p:sldId id="383" r:id="rId7"/>
    <p:sldId id="384" r:id="rId8"/>
    <p:sldId id="387" r:id="rId9"/>
    <p:sldId id="385" r:id="rId10"/>
    <p:sldId id="388" r:id="rId11"/>
    <p:sldId id="389" r:id="rId12"/>
    <p:sldId id="390" r:id="rId13"/>
    <p:sldId id="391" r:id="rId14"/>
    <p:sldId id="393" r:id="rId15"/>
    <p:sldId id="392" r:id="rId16"/>
    <p:sldId id="394" r:id="rId17"/>
    <p:sldId id="395" r:id="rId18"/>
    <p:sldId id="396" r:id="rId19"/>
    <p:sldId id="398" r:id="rId20"/>
    <p:sldId id="397" r:id="rId21"/>
    <p:sldId id="399" r:id="rId22"/>
    <p:sldId id="400" r:id="rId23"/>
    <p:sldId id="401" r:id="rId24"/>
    <p:sldId id="402" r:id="rId25"/>
    <p:sldId id="407" r:id="rId26"/>
    <p:sldId id="403" r:id="rId27"/>
    <p:sldId id="408" r:id="rId28"/>
    <p:sldId id="404" r:id="rId29"/>
    <p:sldId id="405" r:id="rId30"/>
    <p:sldId id="406" r:id="rId31"/>
    <p:sldId id="409" r:id="rId32"/>
    <p:sldId id="410" r:id="rId33"/>
    <p:sldId id="411" r:id="rId34"/>
    <p:sldId id="412" r:id="rId35"/>
    <p:sldId id="413" r:id="rId36"/>
    <p:sldId id="415" r:id="rId37"/>
    <p:sldId id="414" r:id="rId38"/>
    <p:sldId id="416" r:id="rId39"/>
    <p:sldId id="417" r:id="rId40"/>
    <p:sldId id="418" r:id="rId41"/>
    <p:sldId id="419" r:id="rId42"/>
    <p:sldId id="420" r:id="rId43"/>
    <p:sldId id="421" r:id="rId44"/>
    <p:sldId id="422" r:id="rId45"/>
    <p:sldId id="423" r:id="rId46"/>
    <p:sldId id="426" r:id="rId47"/>
    <p:sldId id="428" r:id="rId48"/>
    <p:sldId id="326" r:id="rId49"/>
    <p:sldId id="427" r:id="rId50"/>
    <p:sldId id="429" r:id="rId51"/>
    <p:sldId id="430" r:id="rId52"/>
    <p:sldId id="431" r:id="rId53"/>
    <p:sldId id="425" r:id="rId54"/>
    <p:sldId id="432" r:id="rId55"/>
    <p:sldId id="435" r:id="rId56"/>
    <p:sldId id="436" r:id="rId57"/>
    <p:sldId id="424" r:id="rId58"/>
    <p:sldId id="437" r:id="rId59"/>
    <p:sldId id="438" r:id="rId60"/>
    <p:sldId id="441" r:id="rId61"/>
    <p:sldId id="368" r:id="rId62"/>
    <p:sldId id="367" r:id="rId63"/>
    <p:sldId id="442" r:id="rId64"/>
    <p:sldId id="355" r:id="rId65"/>
    <p:sldId id="444" r:id="rId66"/>
    <p:sldId id="445" r:id="rId67"/>
    <p:sldId id="356" r:id="rId68"/>
    <p:sldId id="378" r:id="rId69"/>
    <p:sldId id="443" r:id="rId70"/>
    <p:sldId id="372" r:id="rId71"/>
    <p:sldId id="439" r:id="rId72"/>
    <p:sldId id="440" r:id="rId73"/>
    <p:sldId id="366" r:id="rId74"/>
    <p:sldId id="269" r:id="rId75"/>
    <p:sldId id="270" r:id="rId76"/>
    <p:sldId id="357" r:id="rId77"/>
    <p:sldId id="358" r:id="rId78"/>
    <p:sldId id="359" r:id="rId79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pos="3749" userDrawn="1">
          <p15:clr>
            <a:srgbClr val="A4A3A4"/>
          </p15:clr>
        </p15:guide>
        <p15:guide id="3" pos="5813" userDrawn="1">
          <p15:clr>
            <a:srgbClr val="A4A3A4"/>
          </p15:clr>
        </p15:guide>
        <p15:guide id="4" orient="horz" pos="1911" userDrawn="1">
          <p15:clr>
            <a:srgbClr val="A4A3A4"/>
          </p15:clr>
        </p15:guide>
        <p15:guide id="5" pos="3114" userDrawn="1">
          <p15:clr>
            <a:srgbClr val="A4A3A4"/>
          </p15:clr>
        </p15:guide>
        <p15:guide id="6" pos="5087" userDrawn="1">
          <p15:clr>
            <a:srgbClr val="A4A3A4"/>
          </p15:clr>
        </p15:guide>
        <p15:guide id="7" pos="2389" userDrawn="1">
          <p15:clr>
            <a:srgbClr val="A4A3A4"/>
          </p15:clr>
        </p15:guide>
        <p15:guide id="8" pos="1776" userDrawn="1">
          <p15:clr>
            <a:srgbClr val="A4A3A4"/>
          </p15:clr>
        </p15:guide>
        <p15:guide id="9" pos="10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EC9F"/>
    <a:srgbClr val="B2BECE"/>
    <a:srgbClr val="8C9EB6"/>
    <a:srgbClr val="099BDD"/>
    <a:srgbClr val="484848"/>
    <a:srgbClr val="404040"/>
    <a:srgbClr val="486556"/>
    <a:srgbClr val="4F5A69"/>
    <a:srgbClr val="43BFF7"/>
    <a:srgbClr val="4859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35" autoAdjust="0"/>
    <p:restoredTop sz="90104" autoAdjust="0"/>
  </p:normalViewPr>
  <p:slideViewPr>
    <p:cSldViewPr snapToGrid="0">
      <p:cViewPr varScale="1">
        <p:scale>
          <a:sx n="66" d="100"/>
          <a:sy n="66" d="100"/>
        </p:scale>
        <p:origin x="714" y="78"/>
      </p:cViewPr>
      <p:guideLst>
        <p:guide orient="horz" pos="2614"/>
        <p:guide pos="3749"/>
        <p:guide pos="5813"/>
        <p:guide orient="horz" pos="1911"/>
        <p:guide pos="3114"/>
        <p:guide pos="5087"/>
        <p:guide pos="2389"/>
        <p:guide pos="1776"/>
        <p:guide pos="107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hdphoto1.wdp>
</file>

<file path=ppt/media/image1.jp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EE6A8-7E37-4A55-A586-C8FFB78609B1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B16A6-5F47-4FA9-BA4D-2BDC853A44B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011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55914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91508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4073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78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25881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7024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7460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7172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8737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0012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9891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81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3543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254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9914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060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2014-08-24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10812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7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" r="1765" b="48335"/>
          <a:stretch/>
        </p:blipFill>
        <p:spPr>
          <a:xfrm>
            <a:off x="-9526" y="3238501"/>
            <a:ext cx="12201525" cy="36194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99016" y="523874"/>
            <a:ext cx="6384440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5400" dirty="0" smtClean="0">
                <a:solidFill>
                  <a:schemeClr val="tx1">
                    <a:lumMod val="95000"/>
                  </a:schemeClr>
                </a:solidFill>
                <a:latin typeface="+mj-lt"/>
              </a:rPr>
              <a:t>Skala upp och ut med </a:t>
            </a:r>
          </a:p>
          <a:p>
            <a:pPr algn="ctr"/>
            <a:r>
              <a:rPr lang="sv-SE" sz="9600" b="1" dirty="0" smtClean="0">
                <a:latin typeface="+mj-lt"/>
              </a:rPr>
              <a:t>Akka</a:t>
            </a:r>
            <a:r>
              <a:rPr lang="sv-SE" sz="9600" b="1" dirty="0" smtClean="0">
                <a:solidFill>
                  <a:srgbClr val="B04242"/>
                </a:solidFill>
                <a:latin typeface="+mj-lt"/>
              </a:rPr>
              <a:t>.NET</a:t>
            </a:r>
            <a:endParaRPr lang="sv-SE" sz="9600" b="1" dirty="0">
              <a:solidFill>
                <a:srgbClr val="B04242"/>
              </a:solidFill>
              <a:latin typeface="+mj-lt"/>
            </a:endParaRPr>
          </a:p>
        </p:txBody>
      </p:sp>
      <p:sp>
        <p:nvSpPr>
          <p:cNvPr id="7" name="Rectangle 6"/>
          <p:cNvSpPr/>
          <p:nvPr/>
        </p:nvSpPr>
        <p:spPr>
          <a:xfrm flipH="1" flipV="1">
            <a:off x="-4" y="3238500"/>
            <a:ext cx="12191999" cy="45719"/>
          </a:xfrm>
          <a:prstGeom prst="rect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/>
          </a:p>
        </p:txBody>
      </p:sp>
    </p:spTree>
    <p:extLst>
      <p:ext uri="{BB962C8B-B14F-4D97-AF65-F5344CB8AC3E}">
        <p14:creationId xmlns:p14="http://schemas.microsoft.com/office/powerpoint/2010/main" val="407166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8329"/>
          <a:stretch/>
        </p:blipFill>
        <p:spPr>
          <a:xfrm>
            <a:off x="0" y="2172235"/>
            <a:ext cx="12192000" cy="467373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Context</a:t>
            </a:r>
            <a:r>
              <a:rPr lang="sv-SE" b="1" dirty="0" smtClean="0"/>
              <a:t> </a:t>
            </a:r>
            <a:r>
              <a:rPr lang="sv-SE" b="1" dirty="0" err="1" smtClean="0"/>
              <a:t>Switching</a:t>
            </a:r>
            <a:endParaRPr lang="sv-SE" b="1" dirty="0"/>
          </a:p>
        </p:txBody>
      </p:sp>
      <p:sp>
        <p:nvSpPr>
          <p:cNvPr id="7" name="Rounded Rectangular Callout 6"/>
          <p:cNvSpPr/>
          <p:nvPr/>
        </p:nvSpPr>
        <p:spPr>
          <a:xfrm>
            <a:off x="4587894" y="2264699"/>
            <a:ext cx="3407847" cy="1189506"/>
          </a:xfrm>
          <a:prstGeom prst="wedgeRoundRectCallout">
            <a:avLst>
              <a:gd name="adj1" fmla="val -20840"/>
              <a:gd name="adj2" fmla="val -6764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Context</a:t>
            </a:r>
            <a:r>
              <a:rPr lang="sv-SE" b="1" dirty="0"/>
              <a:t> Switch</a:t>
            </a:r>
          </a:p>
          <a:p>
            <a:r>
              <a:rPr lang="sv-SE" b="1" dirty="0"/>
              <a:t>Lagrar undan </a:t>
            </a:r>
            <a:r>
              <a:rPr lang="sv-SE" b="1" dirty="0" err="1"/>
              <a:t>state</a:t>
            </a:r>
            <a:r>
              <a:rPr lang="sv-SE" b="1" dirty="0"/>
              <a:t> för tråd1</a:t>
            </a:r>
          </a:p>
          <a:p>
            <a:r>
              <a:rPr lang="sv-SE" b="1" dirty="0"/>
              <a:t>Läser upp </a:t>
            </a:r>
            <a:r>
              <a:rPr lang="sv-SE" b="1" dirty="0" err="1"/>
              <a:t>state</a:t>
            </a:r>
            <a:r>
              <a:rPr lang="sv-SE" b="1" dirty="0"/>
              <a:t> för tråd 2</a:t>
            </a:r>
          </a:p>
        </p:txBody>
      </p:sp>
      <p:sp>
        <p:nvSpPr>
          <p:cNvPr id="8" name="Right Arrow 7"/>
          <p:cNvSpPr/>
          <p:nvPr/>
        </p:nvSpPr>
        <p:spPr>
          <a:xfrm>
            <a:off x="1439942" y="1690688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Rounded Rectangle 8"/>
          <p:cNvSpPr/>
          <p:nvPr/>
        </p:nvSpPr>
        <p:spPr>
          <a:xfrm>
            <a:off x="1647759" y="1541210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Thread1</a:t>
            </a:r>
            <a:endParaRPr lang="sv-SE" sz="14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2654522" y="1541210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Thread2</a:t>
            </a:r>
            <a:endParaRPr lang="sv-SE" sz="14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3635886" y="1533889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42649" y="1541210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649412" y="1541210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630776" y="1533889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637539" y="1533889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8644302" y="1533889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9625666" y="152656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75506" y="1533889"/>
            <a:ext cx="864436" cy="37879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Core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2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Alternativ?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12858"/>
          </a:xfrm>
        </p:spPr>
        <p:txBody>
          <a:bodyPr>
            <a:normAutofit fontScale="85000" lnSpcReduction="20000"/>
          </a:bodyPr>
          <a:lstStyle/>
          <a:p>
            <a:r>
              <a:rPr lang="sv-SE" b="1" dirty="0" smtClean="0"/>
              <a:t>Task </a:t>
            </a:r>
            <a:r>
              <a:rPr lang="sv-SE" b="1" dirty="0" err="1" smtClean="0"/>
              <a:t>Parallel</a:t>
            </a:r>
            <a:r>
              <a:rPr lang="sv-SE" b="1" dirty="0" smtClean="0"/>
              <a:t> </a:t>
            </a:r>
            <a:r>
              <a:rPr lang="sv-SE" b="1" dirty="0" err="1" smtClean="0"/>
              <a:t>Library</a:t>
            </a:r>
            <a:r>
              <a:rPr lang="sv-SE" b="1" dirty="0" smtClean="0"/>
              <a:t> – Tasks + C# </a:t>
            </a:r>
            <a:r>
              <a:rPr lang="sv-SE" b="1" dirty="0" err="1" smtClean="0"/>
              <a:t>async</a:t>
            </a:r>
            <a:r>
              <a:rPr lang="sv-SE" b="1" dirty="0" smtClean="0"/>
              <a:t> </a:t>
            </a:r>
            <a:r>
              <a:rPr lang="sv-SE" b="1" dirty="0" err="1" smtClean="0"/>
              <a:t>await</a:t>
            </a:r>
            <a:endParaRPr lang="sv-SE" b="1" dirty="0" smtClean="0"/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Asynkront jobb med  0 eller 1 returvärde.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smtClean="0"/>
              <a:t>Task </a:t>
            </a:r>
            <a:r>
              <a:rPr lang="sv-SE" b="1" dirty="0" err="1" smtClean="0"/>
              <a:t>Parallel</a:t>
            </a:r>
            <a:r>
              <a:rPr lang="sv-SE" b="1" dirty="0" smtClean="0"/>
              <a:t> </a:t>
            </a:r>
            <a:r>
              <a:rPr lang="sv-SE" b="1" dirty="0" err="1" smtClean="0"/>
              <a:t>Library</a:t>
            </a:r>
            <a:r>
              <a:rPr lang="sv-SE" b="1" dirty="0" smtClean="0"/>
              <a:t> – </a:t>
            </a:r>
            <a:r>
              <a:rPr lang="sv-SE" b="1" dirty="0" err="1" smtClean="0"/>
              <a:t>DataFlow</a:t>
            </a:r>
            <a:endParaRPr lang="sv-SE" b="1" dirty="0" smtClean="0"/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Asynkrona byggstenar för att skapa flöden av information.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err="1" smtClean="0"/>
              <a:t>Reactive</a:t>
            </a:r>
            <a:r>
              <a:rPr lang="sv-SE" b="1" dirty="0" smtClean="0"/>
              <a:t> Extensions</a:t>
            </a:r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Filtrerar och aggregerar strömmar av data.</a:t>
            </a:r>
          </a:p>
          <a:p>
            <a:pPr marL="457200" lvl="1" indent="0">
              <a:buNone/>
            </a:pPr>
            <a:endParaRPr lang="sv-SE" b="1" dirty="0" smtClean="0"/>
          </a:p>
          <a:p>
            <a:r>
              <a:rPr lang="sv-SE" b="1" dirty="0" err="1" smtClean="0"/>
              <a:t>Parallel</a:t>
            </a:r>
            <a:r>
              <a:rPr lang="sv-SE" b="1" dirty="0" smtClean="0"/>
              <a:t> Linq</a:t>
            </a:r>
          </a:p>
          <a:p>
            <a:pPr lvl="1"/>
            <a:r>
              <a:rPr lang="sv-SE" b="1" dirty="0" err="1" smtClean="0"/>
              <a:t>InProc</a:t>
            </a:r>
            <a:endParaRPr lang="sv-SE" b="1" dirty="0" smtClean="0"/>
          </a:p>
          <a:p>
            <a:pPr lvl="1"/>
            <a:r>
              <a:rPr lang="sv-SE" b="1" dirty="0" smtClean="0"/>
              <a:t>Partitionerar jobb i mindre delar och bearbetar parallellt.</a:t>
            </a:r>
          </a:p>
        </p:txBody>
      </p:sp>
    </p:spTree>
    <p:extLst>
      <p:ext uri="{BB962C8B-B14F-4D97-AF65-F5344CB8AC3E}">
        <p14:creationId xmlns:p14="http://schemas.microsoft.com/office/powerpoint/2010/main" val="295613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”An </a:t>
            </a:r>
            <a:r>
              <a:rPr lang="sv-SE" i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island</a:t>
            </a: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sv-SE" i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of</a:t>
            </a: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sv-SE" i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sanity</a:t>
            </a: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in a </a:t>
            </a:r>
            <a:r>
              <a:rPr lang="sv-SE" i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sea</a:t>
            </a: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sv-SE" i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of</a:t>
            </a: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sv-SE" i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concurrency</a:t>
            </a: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”</a:t>
            </a:r>
            <a:endParaRPr lang="sv-SE" i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”</a:t>
            </a:r>
            <a:r>
              <a:rPr lang="sv-SE" i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Shared</a:t>
            </a: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 </a:t>
            </a:r>
            <a:r>
              <a:rPr lang="sv-SE" i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nothing</a:t>
            </a: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”, ”Black box”</a:t>
            </a:r>
          </a:p>
          <a:p>
            <a:pPr marL="0" indent="0">
              <a:buNone/>
            </a:pP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”</a:t>
            </a:r>
            <a:r>
              <a:rPr lang="sv-SE" i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Location</a:t>
            </a: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transparent</a:t>
            </a:r>
            <a:r>
              <a:rPr lang="sv-SE" i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”, </a:t>
            </a: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”</a:t>
            </a:r>
            <a:r>
              <a:rPr lang="sv-SE" i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Distributable</a:t>
            </a:r>
            <a:r>
              <a:rPr lang="sv-SE" i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sv-SE" i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by design”</a:t>
            </a:r>
            <a:endParaRPr lang="sv-SE" i="1" dirty="0" smtClean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sv-SE" dirty="0"/>
          </a:p>
          <a:p>
            <a:pPr marL="0" indent="0">
              <a:buNone/>
            </a:pPr>
            <a:r>
              <a:rPr lang="sv-SE" b="1" dirty="0" smtClean="0"/>
              <a:t>Tre axiom:</a:t>
            </a:r>
          </a:p>
          <a:p>
            <a:r>
              <a:rPr lang="sv-SE" b="1" dirty="0" err="1" smtClean="0"/>
              <a:t>Send</a:t>
            </a:r>
            <a:r>
              <a:rPr lang="sv-SE" dirty="0" smtClean="0"/>
              <a:t> - Kan skicka meddelanden till andra </a:t>
            </a:r>
            <a:r>
              <a:rPr lang="sv-SE" dirty="0" err="1" smtClean="0"/>
              <a:t>actors</a:t>
            </a:r>
            <a:endParaRPr lang="sv-SE" dirty="0" smtClean="0"/>
          </a:p>
          <a:p>
            <a:r>
              <a:rPr lang="sv-SE" b="1" dirty="0" err="1" smtClean="0"/>
              <a:t>Create</a:t>
            </a:r>
            <a:r>
              <a:rPr lang="sv-SE" dirty="0" smtClean="0"/>
              <a:t> - Kan skapa nya </a:t>
            </a:r>
            <a:r>
              <a:rPr lang="sv-SE" dirty="0" err="1" smtClean="0"/>
              <a:t>actors</a:t>
            </a:r>
            <a:r>
              <a:rPr lang="sv-SE" dirty="0" smtClean="0"/>
              <a:t> </a:t>
            </a:r>
          </a:p>
          <a:p>
            <a:r>
              <a:rPr lang="sv-SE" b="1" dirty="0" err="1" smtClean="0"/>
              <a:t>Become</a:t>
            </a:r>
            <a:r>
              <a:rPr lang="sv-SE" dirty="0" smtClean="0"/>
              <a:t> - Kan ändra hur nästkommande meddelande ska hanteras</a:t>
            </a:r>
          </a:p>
          <a:p>
            <a:pPr marL="0" indent="0">
              <a:buNone/>
            </a:pPr>
            <a:endParaRPr lang="sv-SE" dirty="0" smtClean="0"/>
          </a:p>
          <a:p>
            <a:endParaRPr lang="sv-SE" dirty="0" smtClean="0"/>
          </a:p>
        </p:txBody>
      </p:sp>
    </p:spTree>
    <p:extLst>
      <p:ext uri="{BB962C8B-B14F-4D97-AF65-F5344CB8AC3E}">
        <p14:creationId xmlns:p14="http://schemas.microsoft.com/office/powerpoint/2010/main" val="29847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grpSp>
        <p:nvGrpSpPr>
          <p:cNvPr id="29" name="Group 28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30" name="Rounded Rectangle 29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</p:grpSp>
      <p:sp>
        <p:nvSpPr>
          <p:cNvPr id="43" name="Rounded Rectangular Callout 42"/>
          <p:cNvSpPr/>
          <p:nvPr/>
        </p:nvSpPr>
        <p:spPr>
          <a:xfrm>
            <a:off x="4050201" y="2774597"/>
            <a:ext cx="3089537" cy="1245270"/>
          </a:xfrm>
          <a:prstGeom prst="wedgeRoundRectCallout">
            <a:avLst>
              <a:gd name="adj1" fmla="val -63417"/>
              <a:gd name="adj2" fmla="val -21731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En </a:t>
            </a:r>
            <a:r>
              <a:rPr lang="sv-SE" b="1" dirty="0" err="1"/>
              <a:t>actor</a:t>
            </a:r>
            <a:r>
              <a:rPr lang="sv-SE" b="1" dirty="0"/>
              <a:t> har beteende och tillstånd, precis som ett objekt.</a:t>
            </a:r>
          </a:p>
        </p:txBody>
      </p:sp>
    </p:spTree>
    <p:extLst>
      <p:ext uri="{BB962C8B-B14F-4D97-AF65-F5344CB8AC3E}">
        <p14:creationId xmlns:p14="http://schemas.microsoft.com/office/powerpoint/2010/main" val="45280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grpSp>
        <p:nvGrpSpPr>
          <p:cNvPr id="29" name="Group 28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30" name="Rounded Rectangle 29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sp>
        <p:nvSpPr>
          <p:cNvPr id="9" name="Rounded Rectangular Callout 8"/>
          <p:cNvSpPr/>
          <p:nvPr/>
        </p:nvSpPr>
        <p:spPr>
          <a:xfrm>
            <a:off x="4098327" y="3739197"/>
            <a:ext cx="3089537" cy="1245270"/>
          </a:xfrm>
          <a:prstGeom prst="wedgeRoundRectCallout">
            <a:avLst>
              <a:gd name="adj1" fmla="val -63417"/>
              <a:gd name="adj2" fmla="val -21731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En </a:t>
            </a:r>
            <a:r>
              <a:rPr lang="sv-SE" b="1" dirty="0" err="1"/>
              <a:t>actor</a:t>
            </a:r>
            <a:r>
              <a:rPr lang="sv-SE" b="1" dirty="0"/>
              <a:t> kan övervaka och hantera sina egna barn</a:t>
            </a:r>
          </a:p>
        </p:txBody>
      </p:sp>
    </p:spTree>
    <p:extLst>
      <p:ext uri="{BB962C8B-B14F-4D97-AF65-F5344CB8AC3E}">
        <p14:creationId xmlns:p14="http://schemas.microsoft.com/office/powerpoint/2010/main" val="7400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1469907" y="1192479"/>
            <a:ext cx="166225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 smtClean="0"/>
              <a:t>Event-driven </a:t>
            </a:r>
            <a:r>
              <a:rPr lang="sv-SE" sz="1400" b="1" dirty="0" err="1" smtClean="0"/>
              <a:t>thread</a:t>
            </a:r>
            <a:endParaRPr lang="sv-SE" sz="1400" b="1" dirty="0"/>
          </a:p>
        </p:txBody>
      </p:sp>
      <p:grpSp>
        <p:nvGrpSpPr>
          <p:cNvPr id="29" name="Group 28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30" name="Rounded Rectangle 29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60062" y="2085752"/>
            <a:ext cx="2893316" cy="493645"/>
            <a:chOff x="1460062" y="2085752"/>
            <a:chExt cx="2893316" cy="493645"/>
          </a:xfrm>
        </p:grpSpPr>
        <p:grpSp>
          <p:nvGrpSpPr>
            <p:cNvPr id="36" name="Group 35"/>
            <p:cNvGrpSpPr/>
            <p:nvPr/>
          </p:nvGrpSpPr>
          <p:grpSpPr>
            <a:xfrm>
              <a:off x="1460062" y="2085752"/>
              <a:ext cx="2893316" cy="493645"/>
              <a:chOff x="1460062" y="2085752"/>
              <a:chExt cx="2893316" cy="493645"/>
            </a:xfrm>
          </p:grpSpPr>
          <p:sp>
            <p:nvSpPr>
              <p:cNvPr id="38" name="Can 37"/>
              <p:cNvSpPr/>
              <p:nvPr/>
            </p:nvSpPr>
            <p:spPr>
              <a:xfrm rot="5400000">
                <a:off x="2659897" y="885917"/>
                <a:ext cx="493645" cy="2893316"/>
              </a:xfrm>
              <a:prstGeom prst="can">
                <a:avLst>
                  <a:gd name="adj" fmla="val 33701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b="1" dirty="0"/>
              </a:p>
            </p:txBody>
          </p:sp>
          <p:sp>
            <p:nvSpPr>
              <p:cNvPr id="39" name="Snip Single Corner Rectangle 38"/>
              <p:cNvSpPr/>
              <p:nvPr/>
            </p:nvSpPr>
            <p:spPr>
              <a:xfrm>
                <a:off x="273591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40" name="Snip Single Corner Rectangle 39"/>
              <p:cNvSpPr/>
              <p:nvPr/>
            </p:nvSpPr>
            <p:spPr>
              <a:xfrm>
                <a:off x="307184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41" name="Snip Single Corner Rectangle 40"/>
              <p:cNvSpPr/>
              <p:nvPr/>
            </p:nvSpPr>
            <p:spPr>
              <a:xfrm>
                <a:off x="3403078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42" name="Snip Single Corner Rectangle 41"/>
              <p:cNvSpPr/>
              <p:nvPr/>
            </p:nvSpPr>
            <p:spPr>
              <a:xfrm>
                <a:off x="3737024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 smtClean="0">
                    <a:solidFill>
                      <a:schemeClr val="bg1"/>
                    </a:solidFill>
                  </a:rPr>
                  <a:t>4</a:t>
                </a:r>
                <a:endParaRPr lang="sv-SE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1667921" y="2216293"/>
              <a:ext cx="1169772" cy="22242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smtClean="0">
                  <a:solidFill>
                    <a:schemeClr val="tx1"/>
                  </a:solidFill>
                </a:rPr>
                <a:t>Mailbox</a:t>
              </a:r>
              <a:endParaRPr lang="sv-SE" sz="1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43" name="Rounded Rectangular Callout 42"/>
          <p:cNvSpPr/>
          <p:nvPr/>
        </p:nvSpPr>
        <p:spPr>
          <a:xfrm>
            <a:off x="4787337" y="1926934"/>
            <a:ext cx="3089537" cy="1304927"/>
          </a:xfrm>
          <a:prstGeom prst="wedgeRoundRectCallout">
            <a:avLst>
              <a:gd name="adj1" fmla="val -57899"/>
              <a:gd name="adj2" fmla="val -2244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Istället för ett API med publika metoder så har en </a:t>
            </a:r>
            <a:r>
              <a:rPr lang="sv-SE" b="1" dirty="0" err="1"/>
              <a:t>actor</a:t>
            </a:r>
            <a:r>
              <a:rPr lang="sv-SE" b="1" dirty="0"/>
              <a:t> en </a:t>
            </a:r>
            <a:r>
              <a:rPr lang="sv-SE" b="1" dirty="0" err="1"/>
              <a:t>sk</a:t>
            </a:r>
            <a:r>
              <a:rPr lang="sv-SE" b="1" dirty="0"/>
              <a:t>. ”mailbox”.</a:t>
            </a:r>
          </a:p>
        </p:txBody>
      </p:sp>
    </p:spTree>
    <p:extLst>
      <p:ext uri="{BB962C8B-B14F-4D97-AF65-F5344CB8AC3E}">
        <p14:creationId xmlns:p14="http://schemas.microsoft.com/office/powerpoint/2010/main" val="808188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4490592" y="2306413"/>
            <a:ext cx="4738905" cy="1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469907" y="1192479"/>
            <a:ext cx="166225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 smtClean="0"/>
              <a:t>Event-driven </a:t>
            </a:r>
            <a:r>
              <a:rPr lang="sv-SE" sz="1400" b="1" dirty="0" err="1" smtClean="0"/>
              <a:t>thread</a:t>
            </a:r>
            <a:endParaRPr lang="sv-SE" sz="1400" b="1" dirty="0"/>
          </a:p>
        </p:txBody>
      </p:sp>
      <p:grpSp>
        <p:nvGrpSpPr>
          <p:cNvPr id="17" name="Group 16"/>
          <p:cNvGrpSpPr/>
          <p:nvPr/>
        </p:nvGrpSpPr>
        <p:grpSpPr>
          <a:xfrm>
            <a:off x="7488981" y="2013665"/>
            <a:ext cx="1397312" cy="533132"/>
            <a:chOff x="7481963" y="2061647"/>
            <a:chExt cx="1397312" cy="533132"/>
          </a:xfrm>
        </p:grpSpPr>
        <p:sp>
          <p:nvSpPr>
            <p:cNvPr id="18" name="Rounded Rectangle 17"/>
            <p:cNvSpPr/>
            <p:nvPr/>
          </p:nvSpPr>
          <p:spPr>
            <a:xfrm>
              <a:off x="7481963" y="2101133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err="1"/>
                <a:t>ActorRef</a:t>
              </a:r>
              <a:endParaRPr lang="sv-SE" b="1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7481964" y="2061647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ActorRef</a:t>
              </a:r>
              <a:endParaRPr lang="sv-SE" sz="1400" b="1" dirty="0"/>
            </a:p>
          </p:txBody>
        </p:sp>
      </p:grpSp>
      <p:sp>
        <p:nvSpPr>
          <p:cNvPr id="20" name="Snip Single Corner Rectangle 19"/>
          <p:cNvSpPr/>
          <p:nvPr/>
        </p:nvSpPr>
        <p:spPr>
          <a:xfrm>
            <a:off x="9385258" y="2156688"/>
            <a:ext cx="224092" cy="301364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5</a:t>
            </a:r>
            <a:endParaRPr lang="sv-SE" dirty="0">
              <a:solidFill>
                <a:schemeClr val="bg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30" name="Rounded Rectangle 29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60062" y="2085752"/>
            <a:ext cx="2893316" cy="493645"/>
            <a:chOff x="1460062" y="2085752"/>
            <a:chExt cx="2893316" cy="493645"/>
          </a:xfrm>
        </p:grpSpPr>
        <p:grpSp>
          <p:nvGrpSpPr>
            <p:cNvPr id="36" name="Group 35"/>
            <p:cNvGrpSpPr/>
            <p:nvPr/>
          </p:nvGrpSpPr>
          <p:grpSpPr>
            <a:xfrm>
              <a:off x="1460062" y="2085752"/>
              <a:ext cx="2893316" cy="493645"/>
              <a:chOff x="1460062" y="2085752"/>
              <a:chExt cx="2893316" cy="493645"/>
            </a:xfrm>
          </p:grpSpPr>
          <p:sp>
            <p:nvSpPr>
              <p:cNvPr id="38" name="Can 37"/>
              <p:cNvSpPr/>
              <p:nvPr/>
            </p:nvSpPr>
            <p:spPr>
              <a:xfrm rot="5400000">
                <a:off x="2659897" y="885917"/>
                <a:ext cx="493645" cy="2893316"/>
              </a:xfrm>
              <a:prstGeom prst="can">
                <a:avLst>
                  <a:gd name="adj" fmla="val 33701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b="1" dirty="0"/>
              </a:p>
            </p:txBody>
          </p:sp>
          <p:sp>
            <p:nvSpPr>
              <p:cNvPr id="39" name="Snip Single Corner Rectangle 38"/>
              <p:cNvSpPr/>
              <p:nvPr/>
            </p:nvSpPr>
            <p:spPr>
              <a:xfrm>
                <a:off x="273591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40" name="Snip Single Corner Rectangle 39"/>
              <p:cNvSpPr/>
              <p:nvPr/>
            </p:nvSpPr>
            <p:spPr>
              <a:xfrm>
                <a:off x="307184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41" name="Snip Single Corner Rectangle 40"/>
              <p:cNvSpPr/>
              <p:nvPr/>
            </p:nvSpPr>
            <p:spPr>
              <a:xfrm>
                <a:off x="3403078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42" name="Snip Single Corner Rectangle 41"/>
              <p:cNvSpPr/>
              <p:nvPr/>
            </p:nvSpPr>
            <p:spPr>
              <a:xfrm>
                <a:off x="3737024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 smtClean="0">
                    <a:solidFill>
                      <a:schemeClr val="bg1"/>
                    </a:solidFill>
                  </a:rPr>
                  <a:t>4</a:t>
                </a:r>
                <a:endParaRPr lang="sv-SE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1667921" y="2216293"/>
              <a:ext cx="1169772" cy="22242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smtClean="0">
                  <a:solidFill>
                    <a:schemeClr val="tx1"/>
                  </a:solidFill>
                </a:rPr>
                <a:t>Mailbox</a:t>
              </a:r>
              <a:endParaRPr lang="sv-SE" sz="1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43" name="Rounded Rectangular Callout 42"/>
          <p:cNvSpPr/>
          <p:nvPr/>
        </p:nvSpPr>
        <p:spPr>
          <a:xfrm>
            <a:off x="6882063" y="2954548"/>
            <a:ext cx="3705726" cy="1436977"/>
          </a:xfrm>
          <a:prstGeom prst="wedgeRoundRectCallout">
            <a:avLst>
              <a:gd name="adj1" fmla="val -16926"/>
              <a:gd name="adj2" fmla="val -65603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För att skicka meddelanden till en </a:t>
            </a:r>
            <a:r>
              <a:rPr lang="sv-SE" b="1" dirty="0" err="1"/>
              <a:t>actor</a:t>
            </a:r>
            <a:r>
              <a:rPr lang="sv-SE" b="1" dirty="0"/>
              <a:t> så görs detta via en </a:t>
            </a:r>
            <a:r>
              <a:rPr lang="sv-SE" b="1" dirty="0" err="1"/>
              <a:t>sk</a:t>
            </a:r>
            <a:r>
              <a:rPr lang="sv-SE" b="1" dirty="0"/>
              <a:t>. ”</a:t>
            </a:r>
            <a:r>
              <a:rPr lang="sv-SE" b="1" i="1" dirty="0" err="1"/>
              <a:t>ActorRef</a:t>
            </a:r>
            <a:r>
              <a:rPr lang="sv-SE" b="1" dirty="0"/>
              <a:t>” och sker asynkront.</a:t>
            </a:r>
          </a:p>
        </p:txBody>
      </p:sp>
    </p:spTree>
    <p:extLst>
      <p:ext uri="{BB962C8B-B14F-4D97-AF65-F5344CB8AC3E}">
        <p14:creationId xmlns:p14="http://schemas.microsoft.com/office/powerpoint/2010/main" val="3250703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01250" y="0"/>
            <a:ext cx="2673092" cy="6858000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5" name="Down Arrow 4"/>
          <p:cNvSpPr/>
          <p:nvPr/>
        </p:nvSpPr>
        <p:spPr>
          <a:xfrm>
            <a:off x="935557" y="1047038"/>
            <a:ext cx="2801467" cy="4794318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4490592" y="2306413"/>
            <a:ext cx="4738905" cy="1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469907" y="1192479"/>
            <a:ext cx="166225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 smtClean="0"/>
              <a:t>Event-driven </a:t>
            </a:r>
            <a:r>
              <a:rPr lang="sv-SE" sz="1400" b="1" dirty="0" err="1" smtClean="0"/>
              <a:t>thread</a:t>
            </a:r>
            <a:endParaRPr lang="sv-SE" sz="1400" b="1" dirty="0"/>
          </a:p>
        </p:txBody>
      </p:sp>
      <p:grpSp>
        <p:nvGrpSpPr>
          <p:cNvPr id="17" name="Group 16"/>
          <p:cNvGrpSpPr/>
          <p:nvPr/>
        </p:nvGrpSpPr>
        <p:grpSpPr>
          <a:xfrm>
            <a:off x="7488981" y="2013665"/>
            <a:ext cx="1397312" cy="533132"/>
            <a:chOff x="7481963" y="2061647"/>
            <a:chExt cx="1397312" cy="533132"/>
          </a:xfrm>
        </p:grpSpPr>
        <p:sp>
          <p:nvSpPr>
            <p:cNvPr id="18" name="Rounded Rectangle 17"/>
            <p:cNvSpPr/>
            <p:nvPr/>
          </p:nvSpPr>
          <p:spPr>
            <a:xfrm>
              <a:off x="7481963" y="2101133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err="1"/>
                <a:t>ActorRef</a:t>
              </a:r>
              <a:endParaRPr lang="sv-SE" b="1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7481964" y="2061647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ActorRef</a:t>
              </a:r>
              <a:endParaRPr lang="sv-SE" sz="1400" b="1" dirty="0"/>
            </a:p>
          </p:txBody>
        </p:sp>
      </p:grpSp>
      <p:sp>
        <p:nvSpPr>
          <p:cNvPr id="20" name="Snip Single Corner Rectangle 19"/>
          <p:cNvSpPr/>
          <p:nvPr/>
        </p:nvSpPr>
        <p:spPr>
          <a:xfrm>
            <a:off x="9385258" y="2156688"/>
            <a:ext cx="224092" cy="301364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5</a:t>
            </a:r>
            <a:endParaRPr lang="sv-SE" dirty="0">
              <a:solidFill>
                <a:schemeClr val="bg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30" name="Rounded Rectangle 29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60062" y="2085752"/>
            <a:ext cx="2893316" cy="493645"/>
            <a:chOff x="1460062" y="2085752"/>
            <a:chExt cx="2893316" cy="493645"/>
          </a:xfrm>
        </p:grpSpPr>
        <p:grpSp>
          <p:nvGrpSpPr>
            <p:cNvPr id="36" name="Group 35"/>
            <p:cNvGrpSpPr/>
            <p:nvPr/>
          </p:nvGrpSpPr>
          <p:grpSpPr>
            <a:xfrm>
              <a:off x="1460062" y="2085752"/>
              <a:ext cx="2893316" cy="493645"/>
              <a:chOff x="1460062" y="2085752"/>
              <a:chExt cx="2893316" cy="493645"/>
            </a:xfrm>
          </p:grpSpPr>
          <p:sp>
            <p:nvSpPr>
              <p:cNvPr id="38" name="Can 37"/>
              <p:cNvSpPr/>
              <p:nvPr/>
            </p:nvSpPr>
            <p:spPr>
              <a:xfrm rot="5400000">
                <a:off x="2659897" y="885917"/>
                <a:ext cx="493645" cy="2893316"/>
              </a:xfrm>
              <a:prstGeom prst="can">
                <a:avLst>
                  <a:gd name="adj" fmla="val 33701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b="1" dirty="0"/>
              </a:p>
            </p:txBody>
          </p:sp>
          <p:sp>
            <p:nvSpPr>
              <p:cNvPr id="39" name="Snip Single Corner Rectangle 38"/>
              <p:cNvSpPr/>
              <p:nvPr/>
            </p:nvSpPr>
            <p:spPr>
              <a:xfrm>
                <a:off x="273591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40" name="Snip Single Corner Rectangle 39"/>
              <p:cNvSpPr/>
              <p:nvPr/>
            </p:nvSpPr>
            <p:spPr>
              <a:xfrm>
                <a:off x="307184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41" name="Snip Single Corner Rectangle 40"/>
              <p:cNvSpPr/>
              <p:nvPr/>
            </p:nvSpPr>
            <p:spPr>
              <a:xfrm>
                <a:off x="3403078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42" name="Snip Single Corner Rectangle 41"/>
              <p:cNvSpPr/>
              <p:nvPr/>
            </p:nvSpPr>
            <p:spPr>
              <a:xfrm>
                <a:off x="3737024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 smtClean="0">
                    <a:solidFill>
                      <a:schemeClr val="bg1"/>
                    </a:solidFill>
                  </a:rPr>
                  <a:t>4</a:t>
                </a:r>
                <a:endParaRPr lang="sv-SE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1667921" y="2216293"/>
              <a:ext cx="1169772" cy="22242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smtClean="0">
                  <a:solidFill>
                    <a:schemeClr val="tx1"/>
                  </a:solidFill>
                </a:rPr>
                <a:t>Mailbox</a:t>
              </a:r>
              <a:endParaRPr lang="sv-SE" sz="1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43" name="Rounded Rectangular Callout 42"/>
          <p:cNvSpPr/>
          <p:nvPr/>
        </p:nvSpPr>
        <p:spPr>
          <a:xfrm>
            <a:off x="4353378" y="3221259"/>
            <a:ext cx="5127506" cy="1525992"/>
          </a:xfrm>
          <a:prstGeom prst="wedgeRoundRectCallout">
            <a:avLst>
              <a:gd name="adj1" fmla="val -58663"/>
              <a:gd name="adj2" fmla="val -20955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För att driva en </a:t>
            </a:r>
            <a:r>
              <a:rPr lang="sv-SE" b="1" dirty="0" err="1"/>
              <a:t>actor</a:t>
            </a:r>
            <a:r>
              <a:rPr lang="sv-SE" b="1" dirty="0"/>
              <a:t> krävs en tråd av något slag.</a:t>
            </a:r>
          </a:p>
          <a:p>
            <a:r>
              <a:rPr lang="sv-SE" b="1" dirty="0"/>
              <a:t>Akka.NET sköter detta via en </a:t>
            </a:r>
            <a:r>
              <a:rPr lang="sv-SE" b="1" dirty="0" err="1"/>
              <a:t>sk</a:t>
            </a:r>
            <a:r>
              <a:rPr lang="sv-SE" b="1" dirty="0"/>
              <a:t>. ”</a:t>
            </a:r>
            <a:r>
              <a:rPr lang="sv-SE" b="1" i="1" dirty="0" err="1"/>
              <a:t>MessageDispatcher</a:t>
            </a:r>
            <a:r>
              <a:rPr lang="sv-SE" b="1" dirty="0"/>
              <a:t>” som by default </a:t>
            </a:r>
            <a:r>
              <a:rPr lang="sv-SE" b="1" dirty="0" err="1"/>
              <a:t>schedulerar</a:t>
            </a:r>
            <a:r>
              <a:rPr lang="sv-SE" b="1" dirty="0"/>
              <a:t> till trådpoolen i .NET.</a:t>
            </a:r>
          </a:p>
        </p:txBody>
      </p:sp>
    </p:spTree>
    <p:extLst>
      <p:ext uri="{BB962C8B-B14F-4D97-AF65-F5344CB8AC3E}">
        <p14:creationId xmlns:p14="http://schemas.microsoft.com/office/powerpoint/2010/main" val="3162066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6213001" y="0"/>
            <a:ext cx="0" cy="6858000"/>
          </a:xfrm>
          <a:prstGeom prst="line">
            <a:avLst/>
          </a:prstGeom>
          <a:ln w="63500" cap="rnd">
            <a:solidFill>
              <a:srgbClr val="50DE94">
                <a:alpha val="20000"/>
              </a:srgbClr>
            </a:solidFill>
            <a:prstDash val="sysDash"/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001250" y="0"/>
            <a:ext cx="2673092" cy="6858000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5" name="Down Arrow 4"/>
          <p:cNvSpPr/>
          <p:nvPr/>
        </p:nvSpPr>
        <p:spPr>
          <a:xfrm>
            <a:off x="935557" y="1047038"/>
            <a:ext cx="2801467" cy="4794318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grpSp>
        <p:nvGrpSpPr>
          <p:cNvPr id="7" name="Group 6"/>
          <p:cNvGrpSpPr/>
          <p:nvPr/>
        </p:nvGrpSpPr>
        <p:grpSpPr>
          <a:xfrm>
            <a:off x="5492887" y="1758797"/>
            <a:ext cx="1506773" cy="840795"/>
            <a:chOff x="5469208" y="1771790"/>
            <a:chExt cx="1506773" cy="840795"/>
          </a:xfrm>
          <a:solidFill>
            <a:schemeClr val="bg2">
              <a:lumMod val="40000"/>
              <a:lumOff val="60000"/>
            </a:schemeClr>
          </a:solidFill>
        </p:grpSpPr>
        <p:grpSp>
          <p:nvGrpSpPr>
            <p:cNvPr id="8" name="Group 7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  <a:grpFill/>
          </p:grpSpPr>
          <p:sp>
            <p:nvSpPr>
              <p:cNvPr id="10" name="Oval 9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cxnSp>
        <p:nvCxnSpPr>
          <p:cNvPr id="15" name="Straight Arrow Connector 14"/>
          <p:cNvCxnSpPr/>
          <p:nvPr/>
        </p:nvCxnSpPr>
        <p:spPr>
          <a:xfrm flipH="1">
            <a:off x="4490592" y="2306413"/>
            <a:ext cx="4738905" cy="1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469907" y="1192479"/>
            <a:ext cx="166225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 smtClean="0"/>
              <a:t>Event-driven </a:t>
            </a:r>
            <a:r>
              <a:rPr lang="sv-SE" sz="1400" b="1" dirty="0" err="1" smtClean="0"/>
              <a:t>thread</a:t>
            </a:r>
            <a:endParaRPr lang="sv-SE" sz="1400" b="1" dirty="0"/>
          </a:p>
        </p:txBody>
      </p:sp>
      <p:grpSp>
        <p:nvGrpSpPr>
          <p:cNvPr id="17" name="Group 16"/>
          <p:cNvGrpSpPr/>
          <p:nvPr/>
        </p:nvGrpSpPr>
        <p:grpSpPr>
          <a:xfrm>
            <a:off x="7488981" y="2013665"/>
            <a:ext cx="1397312" cy="533132"/>
            <a:chOff x="7481963" y="2061647"/>
            <a:chExt cx="1397312" cy="533132"/>
          </a:xfrm>
        </p:grpSpPr>
        <p:sp>
          <p:nvSpPr>
            <p:cNvPr id="18" name="Rounded Rectangle 17"/>
            <p:cNvSpPr/>
            <p:nvPr/>
          </p:nvSpPr>
          <p:spPr>
            <a:xfrm>
              <a:off x="7481963" y="2101133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err="1"/>
                <a:t>ActorRef</a:t>
              </a:r>
              <a:endParaRPr lang="sv-SE" b="1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7481964" y="2061647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ActorRef</a:t>
              </a:r>
              <a:endParaRPr lang="sv-SE" sz="1400" b="1" dirty="0"/>
            </a:p>
          </p:txBody>
        </p:sp>
      </p:grpSp>
      <p:sp>
        <p:nvSpPr>
          <p:cNvPr id="20" name="Snip Single Corner Rectangle 19"/>
          <p:cNvSpPr/>
          <p:nvPr/>
        </p:nvSpPr>
        <p:spPr>
          <a:xfrm>
            <a:off x="9385258" y="2156688"/>
            <a:ext cx="224092" cy="301364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5</a:t>
            </a:r>
            <a:endParaRPr lang="sv-SE" dirty="0">
              <a:solidFill>
                <a:schemeClr val="bg1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492887" y="1712358"/>
            <a:ext cx="1506773" cy="840795"/>
            <a:chOff x="5469208" y="1771790"/>
            <a:chExt cx="1506773" cy="840795"/>
          </a:xfrm>
        </p:grpSpPr>
        <p:grpSp>
          <p:nvGrpSpPr>
            <p:cNvPr id="22" name="Group 21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30" name="Rounded Rectangle 29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60062" y="2085752"/>
            <a:ext cx="2893316" cy="493645"/>
            <a:chOff x="1460062" y="2085752"/>
            <a:chExt cx="2893316" cy="493645"/>
          </a:xfrm>
        </p:grpSpPr>
        <p:grpSp>
          <p:nvGrpSpPr>
            <p:cNvPr id="36" name="Group 35"/>
            <p:cNvGrpSpPr/>
            <p:nvPr/>
          </p:nvGrpSpPr>
          <p:grpSpPr>
            <a:xfrm>
              <a:off x="1460062" y="2085752"/>
              <a:ext cx="2893316" cy="493645"/>
              <a:chOff x="1460062" y="2085752"/>
              <a:chExt cx="2893316" cy="493645"/>
            </a:xfrm>
          </p:grpSpPr>
          <p:sp>
            <p:nvSpPr>
              <p:cNvPr id="38" name="Can 37"/>
              <p:cNvSpPr/>
              <p:nvPr/>
            </p:nvSpPr>
            <p:spPr>
              <a:xfrm rot="5400000">
                <a:off x="2659897" y="885917"/>
                <a:ext cx="493645" cy="2893316"/>
              </a:xfrm>
              <a:prstGeom prst="can">
                <a:avLst>
                  <a:gd name="adj" fmla="val 33701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b="1" dirty="0"/>
              </a:p>
            </p:txBody>
          </p:sp>
          <p:sp>
            <p:nvSpPr>
              <p:cNvPr id="39" name="Snip Single Corner Rectangle 38"/>
              <p:cNvSpPr/>
              <p:nvPr/>
            </p:nvSpPr>
            <p:spPr>
              <a:xfrm>
                <a:off x="273591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40" name="Snip Single Corner Rectangle 39"/>
              <p:cNvSpPr/>
              <p:nvPr/>
            </p:nvSpPr>
            <p:spPr>
              <a:xfrm>
                <a:off x="307184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41" name="Snip Single Corner Rectangle 40"/>
              <p:cNvSpPr/>
              <p:nvPr/>
            </p:nvSpPr>
            <p:spPr>
              <a:xfrm>
                <a:off x="3403078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42" name="Snip Single Corner Rectangle 41"/>
              <p:cNvSpPr/>
              <p:nvPr/>
            </p:nvSpPr>
            <p:spPr>
              <a:xfrm>
                <a:off x="3737024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 smtClean="0">
                    <a:solidFill>
                      <a:schemeClr val="bg1"/>
                    </a:solidFill>
                  </a:rPr>
                  <a:t>4</a:t>
                </a:r>
                <a:endParaRPr lang="sv-SE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1667921" y="2216293"/>
              <a:ext cx="1169772" cy="22242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smtClean="0">
                  <a:solidFill>
                    <a:schemeClr val="tx1"/>
                  </a:solidFill>
                </a:rPr>
                <a:t>Mailbox</a:t>
              </a:r>
              <a:endParaRPr lang="sv-SE" sz="1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43" name="Rounded Rectangular Callout 42"/>
          <p:cNvSpPr/>
          <p:nvPr/>
        </p:nvSpPr>
        <p:spPr>
          <a:xfrm>
            <a:off x="5266275" y="2985129"/>
            <a:ext cx="3681835" cy="1700174"/>
          </a:xfrm>
          <a:prstGeom prst="wedgeRoundRectCallout">
            <a:avLst>
              <a:gd name="adj1" fmla="val -20226"/>
              <a:gd name="adj2" fmla="val -64753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Actors</a:t>
            </a:r>
            <a:r>
              <a:rPr lang="sv-SE" b="1" dirty="0"/>
              <a:t> är ”</a:t>
            </a:r>
            <a:r>
              <a:rPr lang="sv-SE" b="1" i="1" dirty="0" err="1"/>
              <a:t>Location</a:t>
            </a:r>
            <a:r>
              <a:rPr lang="sv-SE" b="1" i="1" dirty="0"/>
              <a:t> transparent</a:t>
            </a:r>
            <a:r>
              <a:rPr lang="sv-SE" b="1" dirty="0"/>
              <a:t>” dvs. de behöver inte finnas på samma maskin som avsändaren av ett meddelande.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747800" y="473969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1</a:t>
            </a:r>
            <a:endParaRPr lang="sv-SE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6641252" y="473969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2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0794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6213001" y="0"/>
            <a:ext cx="0" cy="6858000"/>
          </a:xfrm>
          <a:prstGeom prst="line">
            <a:avLst/>
          </a:prstGeom>
          <a:ln w="63500" cap="rnd">
            <a:solidFill>
              <a:srgbClr val="50DE94">
                <a:alpha val="20000"/>
              </a:srgbClr>
            </a:solidFill>
            <a:prstDash val="sysDash"/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001250" y="0"/>
            <a:ext cx="2673092" cy="6858000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5" name="Down Arrow 4"/>
          <p:cNvSpPr/>
          <p:nvPr/>
        </p:nvSpPr>
        <p:spPr>
          <a:xfrm>
            <a:off x="935557" y="1047038"/>
            <a:ext cx="2801467" cy="4794318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grpSp>
        <p:nvGrpSpPr>
          <p:cNvPr id="7" name="Group 6"/>
          <p:cNvGrpSpPr/>
          <p:nvPr/>
        </p:nvGrpSpPr>
        <p:grpSpPr>
          <a:xfrm>
            <a:off x="5492887" y="1758797"/>
            <a:ext cx="1506773" cy="840795"/>
            <a:chOff x="5469208" y="1771790"/>
            <a:chExt cx="1506773" cy="840795"/>
          </a:xfrm>
          <a:solidFill>
            <a:schemeClr val="bg2">
              <a:lumMod val="40000"/>
              <a:lumOff val="60000"/>
            </a:schemeClr>
          </a:solidFill>
        </p:grpSpPr>
        <p:grpSp>
          <p:nvGrpSpPr>
            <p:cNvPr id="8" name="Group 7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  <a:grpFill/>
          </p:grpSpPr>
          <p:sp>
            <p:nvSpPr>
              <p:cNvPr id="10" name="Oval 9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cxnSp>
        <p:nvCxnSpPr>
          <p:cNvPr id="15" name="Straight Arrow Connector 14"/>
          <p:cNvCxnSpPr/>
          <p:nvPr/>
        </p:nvCxnSpPr>
        <p:spPr>
          <a:xfrm flipH="1">
            <a:off x="4490592" y="2306413"/>
            <a:ext cx="4738905" cy="1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469907" y="1192479"/>
            <a:ext cx="166225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 smtClean="0"/>
              <a:t>Event-driven </a:t>
            </a:r>
            <a:r>
              <a:rPr lang="sv-SE" sz="1400" b="1" dirty="0" err="1" smtClean="0"/>
              <a:t>thread</a:t>
            </a:r>
            <a:endParaRPr lang="sv-SE" sz="1400" b="1" dirty="0"/>
          </a:p>
        </p:txBody>
      </p:sp>
      <p:grpSp>
        <p:nvGrpSpPr>
          <p:cNvPr id="17" name="Group 16"/>
          <p:cNvGrpSpPr/>
          <p:nvPr/>
        </p:nvGrpSpPr>
        <p:grpSpPr>
          <a:xfrm>
            <a:off x="7488981" y="2013665"/>
            <a:ext cx="1397312" cy="533132"/>
            <a:chOff x="7481963" y="2061647"/>
            <a:chExt cx="1397312" cy="533132"/>
          </a:xfrm>
        </p:grpSpPr>
        <p:sp>
          <p:nvSpPr>
            <p:cNvPr id="18" name="Rounded Rectangle 17"/>
            <p:cNvSpPr/>
            <p:nvPr/>
          </p:nvSpPr>
          <p:spPr>
            <a:xfrm>
              <a:off x="7481963" y="2101133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err="1"/>
                <a:t>ActorRef</a:t>
              </a:r>
              <a:endParaRPr lang="sv-SE" b="1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7481964" y="2061647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ActorRef</a:t>
              </a:r>
              <a:endParaRPr lang="sv-SE" sz="1400" b="1" dirty="0"/>
            </a:p>
          </p:txBody>
        </p:sp>
      </p:grpSp>
      <p:sp>
        <p:nvSpPr>
          <p:cNvPr id="20" name="Snip Single Corner Rectangle 19"/>
          <p:cNvSpPr/>
          <p:nvPr/>
        </p:nvSpPr>
        <p:spPr>
          <a:xfrm>
            <a:off x="9385258" y="2156688"/>
            <a:ext cx="224092" cy="301364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5</a:t>
            </a:r>
            <a:endParaRPr lang="sv-SE" dirty="0">
              <a:solidFill>
                <a:schemeClr val="bg1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492887" y="1712358"/>
            <a:ext cx="1506773" cy="840795"/>
            <a:chOff x="5469208" y="1771790"/>
            <a:chExt cx="1506773" cy="840795"/>
          </a:xfrm>
        </p:grpSpPr>
        <p:grpSp>
          <p:nvGrpSpPr>
            <p:cNvPr id="22" name="Group 21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30" name="Rounded Rectangle 29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60062" y="2085752"/>
            <a:ext cx="2893316" cy="493645"/>
            <a:chOff x="1460062" y="2085752"/>
            <a:chExt cx="2893316" cy="493645"/>
          </a:xfrm>
        </p:grpSpPr>
        <p:grpSp>
          <p:nvGrpSpPr>
            <p:cNvPr id="36" name="Group 35"/>
            <p:cNvGrpSpPr/>
            <p:nvPr/>
          </p:nvGrpSpPr>
          <p:grpSpPr>
            <a:xfrm>
              <a:off x="1460062" y="2085752"/>
              <a:ext cx="2893316" cy="493645"/>
              <a:chOff x="1460062" y="2085752"/>
              <a:chExt cx="2893316" cy="493645"/>
            </a:xfrm>
          </p:grpSpPr>
          <p:sp>
            <p:nvSpPr>
              <p:cNvPr id="38" name="Can 37"/>
              <p:cNvSpPr/>
              <p:nvPr/>
            </p:nvSpPr>
            <p:spPr>
              <a:xfrm rot="5400000">
                <a:off x="2659897" y="885917"/>
                <a:ext cx="493645" cy="2893316"/>
              </a:xfrm>
              <a:prstGeom prst="can">
                <a:avLst>
                  <a:gd name="adj" fmla="val 33701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b="1" dirty="0"/>
              </a:p>
            </p:txBody>
          </p:sp>
          <p:sp>
            <p:nvSpPr>
              <p:cNvPr id="39" name="Snip Single Corner Rectangle 38"/>
              <p:cNvSpPr/>
              <p:nvPr/>
            </p:nvSpPr>
            <p:spPr>
              <a:xfrm>
                <a:off x="273591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40" name="Snip Single Corner Rectangle 39"/>
              <p:cNvSpPr/>
              <p:nvPr/>
            </p:nvSpPr>
            <p:spPr>
              <a:xfrm>
                <a:off x="307184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41" name="Snip Single Corner Rectangle 40"/>
              <p:cNvSpPr/>
              <p:nvPr/>
            </p:nvSpPr>
            <p:spPr>
              <a:xfrm>
                <a:off x="3403078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42" name="Snip Single Corner Rectangle 41"/>
              <p:cNvSpPr/>
              <p:nvPr/>
            </p:nvSpPr>
            <p:spPr>
              <a:xfrm>
                <a:off x="3737024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 smtClean="0">
                    <a:solidFill>
                      <a:schemeClr val="bg1"/>
                    </a:solidFill>
                  </a:rPr>
                  <a:t>4</a:t>
                </a:r>
                <a:endParaRPr lang="sv-SE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1667921" y="2216293"/>
              <a:ext cx="1169772" cy="22242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smtClean="0">
                  <a:solidFill>
                    <a:schemeClr val="tx1"/>
                  </a:solidFill>
                </a:rPr>
                <a:t>Mailbox</a:t>
              </a:r>
              <a:endParaRPr lang="sv-SE" sz="1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747800" y="473969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1</a:t>
            </a:r>
            <a:endParaRPr lang="sv-SE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6641252" y="473969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2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597684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>
                <a:solidFill>
                  <a:schemeClr val="tx1">
                    <a:lumMod val="95000"/>
                  </a:schemeClr>
                </a:solidFill>
              </a:rPr>
              <a:t>Vad är </a:t>
            </a:r>
            <a:r>
              <a:rPr lang="sv-SE" b="1" dirty="0" smtClean="0"/>
              <a:t>Akka</a:t>
            </a:r>
            <a:r>
              <a:rPr lang="sv-SE" b="1" dirty="0" smtClean="0">
                <a:solidFill>
                  <a:srgbClr val="B04242"/>
                </a:solidFill>
              </a:rPr>
              <a:t>.NET </a:t>
            </a:r>
            <a:r>
              <a:rPr lang="sv-SE" b="1" dirty="0" smtClean="0">
                <a:solidFill>
                  <a:schemeClr val="tx1">
                    <a:lumMod val="95000"/>
                  </a:schemeClr>
                </a:solidFill>
              </a:rPr>
              <a:t>?</a:t>
            </a:r>
            <a:endParaRPr lang="sv-SE" b="1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Akka.NET är ett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toolkit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för programmering enligt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Actor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sv-SE" b="1" dirty="0" err="1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Model</a:t>
            </a:r>
            <a:r>
              <a:rPr lang="sv-SE" b="1" dirty="0" smtClean="0">
                <a:solidFill>
                  <a:schemeClr val="accent4">
                    <a:lumMod val="40000"/>
                    <a:lumOff val="60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Ursprungligen skrivet i Scala för JVM. </a:t>
            </a:r>
            <a:br>
              <a:rPr lang="sv-SE" b="1" dirty="0" smtClean="0"/>
            </a:br>
            <a:r>
              <a:rPr lang="sv-SE" b="1" dirty="0" smtClean="0"/>
              <a:t>Portat till CLR (snart även Mono)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Syftet är att erbjuda utvecklare en högre abstraktionsnivå för att skriva feltoleranta, skalbara och samtidiga(</a:t>
            </a:r>
            <a:r>
              <a:rPr lang="sv-SE" b="1" dirty="0" err="1"/>
              <a:t>c</a:t>
            </a:r>
            <a:r>
              <a:rPr lang="sv-SE" b="1" dirty="0" err="1" smtClean="0"/>
              <a:t>oncurrent</a:t>
            </a:r>
            <a:r>
              <a:rPr lang="sv-SE" b="1" dirty="0" smtClean="0"/>
              <a:t>) system.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023534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Straight Connector 42"/>
          <p:cNvCxnSpPr/>
          <p:nvPr/>
        </p:nvCxnSpPr>
        <p:spPr>
          <a:xfrm>
            <a:off x="6213001" y="0"/>
            <a:ext cx="0" cy="6858000"/>
          </a:xfrm>
          <a:prstGeom prst="line">
            <a:avLst/>
          </a:prstGeom>
          <a:ln w="63500" cap="rnd">
            <a:solidFill>
              <a:srgbClr val="50DE94">
                <a:alpha val="20000"/>
              </a:srgbClr>
            </a:solidFill>
            <a:prstDash val="sysDash"/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001250" y="0"/>
            <a:ext cx="2673092" cy="6858000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5" name="Down Arrow 4"/>
          <p:cNvSpPr/>
          <p:nvPr/>
        </p:nvSpPr>
        <p:spPr>
          <a:xfrm>
            <a:off x="935557" y="1047038"/>
            <a:ext cx="2801467" cy="4794318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grpSp>
        <p:nvGrpSpPr>
          <p:cNvPr id="7" name="Group 6"/>
          <p:cNvGrpSpPr/>
          <p:nvPr/>
        </p:nvGrpSpPr>
        <p:grpSpPr>
          <a:xfrm>
            <a:off x="5492887" y="1758797"/>
            <a:ext cx="1506773" cy="840795"/>
            <a:chOff x="5469208" y="1771790"/>
            <a:chExt cx="1506773" cy="840795"/>
          </a:xfrm>
          <a:solidFill>
            <a:schemeClr val="bg2">
              <a:lumMod val="40000"/>
              <a:lumOff val="60000"/>
            </a:schemeClr>
          </a:solidFill>
        </p:grpSpPr>
        <p:grpSp>
          <p:nvGrpSpPr>
            <p:cNvPr id="8" name="Group 7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  <a:grpFill/>
          </p:grpSpPr>
          <p:sp>
            <p:nvSpPr>
              <p:cNvPr id="10" name="Oval 9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9" name="TextBox 8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cxnSp>
        <p:nvCxnSpPr>
          <p:cNvPr id="15" name="Straight Arrow Connector 14"/>
          <p:cNvCxnSpPr/>
          <p:nvPr/>
        </p:nvCxnSpPr>
        <p:spPr>
          <a:xfrm flipH="1">
            <a:off x="4490592" y="2306413"/>
            <a:ext cx="4738905" cy="1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469907" y="1192479"/>
            <a:ext cx="166225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 smtClean="0"/>
              <a:t>Event-driven </a:t>
            </a:r>
            <a:r>
              <a:rPr lang="sv-SE" sz="1400" b="1" dirty="0" err="1" smtClean="0"/>
              <a:t>thread</a:t>
            </a:r>
            <a:endParaRPr lang="sv-SE" sz="1400" b="1" dirty="0"/>
          </a:p>
        </p:txBody>
      </p:sp>
      <p:grpSp>
        <p:nvGrpSpPr>
          <p:cNvPr id="17" name="Group 16"/>
          <p:cNvGrpSpPr/>
          <p:nvPr/>
        </p:nvGrpSpPr>
        <p:grpSpPr>
          <a:xfrm>
            <a:off x="7488981" y="2013665"/>
            <a:ext cx="1397312" cy="533132"/>
            <a:chOff x="7481963" y="2061647"/>
            <a:chExt cx="1397312" cy="533132"/>
          </a:xfrm>
        </p:grpSpPr>
        <p:sp>
          <p:nvSpPr>
            <p:cNvPr id="18" name="Rounded Rectangle 17"/>
            <p:cNvSpPr/>
            <p:nvPr/>
          </p:nvSpPr>
          <p:spPr>
            <a:xfrm>
              <a:off x="7481963" y="2101133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err="1"/>
                <a:t>ActorRef</a:t>
              </a:r>
              <a:endParaRPr lang="sv-SE" b="1" dirty="0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7481964" y="2061647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ActorRef</a:t>
              </a:r>
              <a:endParaRPr lang="sv-SE" sz="1400" b="1" dirty="0"/>
            </a:p>
          </p:txBody>
        </p:sp>
      </p:grpSp>
      <p:sp>
        <p:nvSpPr>
          <p:cNvPr id="20" name="Snip Single Corner Rectangle 19"/>
          <p:cNvSpPr/>
          <p:nvPr/>
        </p:nvSpPr>
        <p:spPr>
          <a:xfrm>
            <a:off x="9385258" y="2156688"/>
            <a:ext cx="224092" cy="301364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5</a:t>
            </a:r>
            <a:endParaRPr lang="sv-SE" dirty="0">
              <a:solidFill>
                <a:schemeClr val="bg1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492887" y="1712358"/>
            <a:ext cx="1506773" cy="840795"/>
            <a:chOff x="5469208" y="1771790"/>
            <a:chExt cx="1506773" cy="840795"/>
          </a:xfrm>
        </p:grpSpPr>
        <p:grpSp>
          <p:nvGrpSpPr>
            <p:cNvPr id="22" name="Group 21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30" name="Rounded Rectangle 29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60062" y="2085752"/>
            <a:ext cx="2893316" cy="493645"/>
            <a:chOff x="1460062" y="2085752"/>
            <a:chExt cx="2893316" cy="493645"/>
          </a:xfrm>
        </p:grpSpPr>
        <p:grpSp>
          <p:nvGrpSpPr>
            <p:cNvPr id="36" name="Group 35"/>
            <p:cNvGrpSpPr/>
            <p:nvPr/>
          </p:nvGrpSpPr>
          <p:grpSpPr>
            <a:xfrm>
              <a:off x="1460062" y="2085752"/>
              <a:ext cx="2893316" cy="493645"/>
              <a:chOff x="1460062" y="2085752"/>
              <a:chExt cx="2893316" cy="493645"/>
            </a:xfrm>
          </p:grpSpPr>
          <p:sp>
            <p:nvSpPr>
              <p:cNvPr id="38" name="Can 37"/>
              <p:cNvSpPr/>
              <p:nvPr/>
            </p:nvSpPr>
            <p:spPr>
              <a:xfrm rot="5400000">
                <a:off x="2659897" y="885917"/>
                <a:ext cx="493645" cy="2893316"/>
              </a:xfrm>
              <a:prstGeom prst="can">
                <a:avLst>
                  <a:gd name="adj" fmla="val 33701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b="1" dirty="0"/>
              </a:p>
            </p:txBody>
          </p:sp>
          <p:sp>
            <p:nvSpPr>
              <p:cNvPr id="39" name="Snip Single Corner Rectangle 38"/>
              <p:cNvSpPr/>
              <p:nvPr/>
            </p:nvSpPr>
            <p:spPr>
              <a:xfrm>
                <a:off x="273591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40" name="Snip Single Corner Rectangle 39"/>
              <p:cNvSpPr/>
              <p:nvPr/>
            </p:nvSpPr>
            <p:spPr>
              <a:xfrm>
                <a:off x="307184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41" name="Snip Single Corner Rectangle 40"/>
              <p:cNvSpPr/>
              <p:nvPr/>
            </p:nvSpPr>
            <p:spPr>
              <a:xfrm>
                <a:off x="3403078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42" name="Snip Single Corner Rectangle 41"/>
              <p:cNvSpPr/>
              <p:nvPr/>
            </p:nvSpPr>
            <p:spPr>
              <a:xfrm>
                <a:off x="3737024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 smtClean="0">
                    <a:solidFill>
                      <a:schemeClr val="bg1"/>
                    </a:solidFill>
                  </a:rPr>
                  <a:t>4</a:t>
                </a:r>
                <a:endParaRPr lang="sv-SE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7" name="Rectangle 36"/>
            <p:cNvSpPr/>
            <p:nvPr/>
          </p:nvSpPr>
          <p:spPr>
            <a:xfrm>
              <a:off x="1667921" y="2216293"/>
              <a:ext cx="1169772" cy="22242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smtClean="0">
                  <a:solidFill>
                    <a:schemeClr val="tx1"/>
                  </a:solidFill>
                </a:rPr>
                <a:t>Mailbox</a:t>
              </a:r>
              <a:endParaRPr lang="sv-SE" sz="14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4747800" y="473969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1</a:t>
            </a:r>
            <a:endParaRPr lang="sv-SE" b="1" dirty="0"/>
          </a:p>
        </p:txBody>
      </p:sp>
      <p:sp>
        <p:nvSpPr>
          <p:cNvPr id="45" name="TextBox 44"/>
          <p:cNvSpPr txBox="1"/>
          <p:nvPr/>
        </p:nvSpPr>
        <p:spPr>
          <a:xfrm>
            <a:off x="6641252" y="473969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2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10979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dirty="0" smtClean="0"/>
              <a:t>Billigare än trådar; exekvering ”</a:t>
            </a:r>
            <a:r>
              <a:rPr lang="sv-SE" i="1" dirty="0" err="1" smtClean="0"/>
              <a:t>multiplexar</a:t>
            </a:r>
            <a:r>
              <a:rPr lang="sv-SE" dirty="0" smtClean="0"/>
              <a:t>” över en eller flera trådar.</a:t>
            </a:r>
            <a:endParaRPr lang="sv-SE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9" name="Right Arrow 8"/>
          <p:cNvSpPr/>
          <p:nvPr/>
        </p:nvSpPr>
        <p:spPr>
          <a:xfrm>
            <a:off x="1150786" y="4754884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ight Arrow 9"/>
          <p:cNvSpPr/>
          <p:nvPr/>
        </p:nvSpPr>
        <p:spPr>
          <a:xfrm>
            <a:off x="1150786" y="384919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1150787" y="293618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Rounded Rectangle 11"/>
          <p:cNvSpPr/>
          <p:nvPr/>
        </p:nvSpPr>
        <p:spPr>
          <a:xfrm>
            <a:off x="1453276" y="2786708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635493" y="2786708"/>
            <a:ext cx="842819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618973" y="2786708"/>
            <a:ext cx="868218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453275" y="3685810"/>
            <a:ext cx="1457035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189709" y="369078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453276" y="4605405"/>
            <a:ext cx="868218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453112" y="4605405"/>
            <a:ext cx="3110346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9" name="Rounded Rectangle 18"/>
          <p:cNvSpPr/>
          <p:nvPr/>
        </p:nvSpPr>
        <p:spPr>
          <a:xfrm rot="16200000">
            <a:off x="-173855" y="3652238"/>
            <a:ext cx="2182849" cy="46643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/>
              <a:t>Thread</a:t>
            </a:r>
            <a:r>
              <a:rPr lang="sv-SE" b="1" dirty="0" smtClean="0"/>
              <a:t> Pool</a:t>
            </a:r>
            <a:endParaRPr lang="sv-SE" b="1" dirty="0"/>
          </a:p>
        </p:txBody>
      </p:sp>
      <p:sp>
        <p:nvSpPr>
          <p:cNvPr id="20" name="Rounded Rectangle 19"/>
          <p:cNvSpPr/>
          <p:nvPr/>
        </p:nvSpPr>
        <p:spPr>
          <a:xfrm>
            <a:off x="4221871" y="3685810"/>
            <a:ext cx="187497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1332750" y="5372538"/>
            <a:ext cx="3528007" cy="1136546"/>
          </a:xfrm>
          <a:prstGeom prst="wedgeRoundRectCallout">
            <a:avLst>
              <a:gd name="adj1" fmla="val -20661"/>
              <a:gd name="adj2" fmla="val -69811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Orsakar inte samma typ av </a:t>
            </a:r>
            <a:r>
              <a:rPr lang="sv-SE" b="1" dirty="0" err="1"/>
              <a:t>context</a:t>
            </a:r>
            <a:r>
              <a:rPr lang="sv-SE" b="1" dirty="0"/>
              <a:t> switch.</a:t>
            </a:r>
          </a:p>
          <a:p>
            <a:r>
              <a:rPr lang="sv-SE" b="1" dirty="0"/>
              <a:t>Billigare att växla mellan </a:t>
            </a:r>
            <a:r>
              <a:rPr lang="sv-SE" b="1" dirty="0" err="1"/>
              <a:t>actors</a:t>
            </a:r>
            <a:r>
              <a:rPr lang="sv-SE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649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Footprint</a:t>
            </a:r>
            <a:r>
              <a:rPr lang="sv-SE" b="1" dirty="0" smtClean="0"/>
              <a:t>?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77054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En </a:t>
            </a:r>
            <a:r>
              <a:rPr lang="sv-SE" b="1" dirty="0" err="1" smtClean="0"/>
              <a:t>actor</a:t>
            </a:r>
            <a:r>
              <a:rPr lang="sv-SE" b="1" dirty="0" smtClean="0"/>
              <a:t> kostar endast CPU-tid när den processar ett meddelande.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Minnesmässigt beror på vilken implementation av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r>
              <a:rPr lang="sv-SE" b="1" dirty="0" smtClean="0"/>
              <a:t> man använder men under Akka/Akka.NET:</a:t>
            </a:r>
            <a:br>
              <a:rPr lang="sv-SE" b="1" dirty="0" smtClean="0"/>
            </a:b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Ca 2.5 miljoner </a:t>
            </a:r>
            <a:r>
              <a:rPr lang="sv-SE" b="1" dirty="0" err="1" smtClean="0"/>
              <a:t>actors</a:t>
            </a:r>
            <a:r>
              <a:rPr lang="sv-SE" b="1" dirty="0" smtClean="0"/>
              <a:t> per gigabyte minne på JVM.</a:t>
            </a:r>
            <a:br>
              <a:rPr lang="sv-SE" b="1" dirty="0" smtClean="0"/>
            </a:br>
            <a:r>
              <a:rPr lang="sv-SE" b="1" dirty="0" smtClean="0"/>
              <a:t>(inte riktigt där än på .NET, vi jobbar på det)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106399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Vad kan en </a:t>
            </a:r>
            <a:r>
              <a:rPr lang="sv-SE" b="1" dirty="0" err="1" smtClean="0"/>
              <a:t>actor</a:t>
            </a:r>
            <a:r>
              <a:rPr lang="sv-SE" b="1" dirty="0" smtClean="0"/>
              <a:t> användas till?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Alternativ till trådning</a:t>
            </a:r>
          </a:p>
          <a:p>
            <a:pPr marL="0" indent="0">
              <a:buNone/>
            </a:pPr>
            <a:r>
              <a:rPr lang="sv-SE" b="1" dirty="0" smtClean="0"/>
              <a:t>Som ett objekt/komponent</a:t>
            </a:r>
          </a:p>
          <a:p>
            <a:pPr marL="0" indent="0">
              <a:buNone/>
            </a:pPr>
            <a:r>
              <a:rPr lang="sv-SE" b="1" dirty="0" smtClean="0"/>
              <a:t>Som en service/</a:t>
            </a:r>
            <a:r>
              <a:rPr lang="sv-SE" b="1" dirty="0" err="1" smtClean="0"/>
              <a:t>singleton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Routing</a:t>
            </a:r>
            <a:r>
              <a:rPr lang="sv-SE" b="1" dirty="0" smtClean="0"/>
              <a:t> av meddelande, t.ex. </a:t>
            </a:r>
            <a:r>
              <a:rPr lang="sv-SE" b="1" dirty="0" err="1" smtClean="0"/>
              <a:t>consistent</a:t>
            </a:r>
            <a:r>
              <a:rPr lang="sv-SE" b="1" dirty="0" smtClean="0"/>
              <a:t> </a:t>
            </a:r>
            <a:r>
              <a:rPr lang="sv-SE" b="1" dirty="0" err="1" smtClean="0"/>
              <a:t>hash</a:t>
            </a:r>
            <a:r>
              <a:rPr lang="sv-SE" b="1" dirty="0" smtClean="0"/>
              <a:t> eller round </a:t>
            </a:r>
            <a:r>
              <a:rPr lang="sv-SE" b="1" dirty="0" err="1" smtClean="0"/>
              <a:t>robin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Entitet / </a:t>
            </a:r>
            <a:r>
              <a:rPr lang="sv-SE" b="1" dirty="0" err="1" smtClean="0"/>
              <a:t>Aggregatroot</a:t>
            </a:r>
            <a:r>
              <a:rPr lang="sv-SE" b="1" dirty="0" smtClean="0"/>
              <a:t> </a:t>
            </a:r>
            <a:r>
              <a:rPr lang="sv-SE" b="1" dirty="0" err="1" smtClean="0"/>
              <a:t>a’la</a:t>
            </a:r>
            <a:r>
              <a:rPr lang="sv-SE" b="1" dirty="0" smtClean="0"/>
              <a:t> CQRS</a:t>
            </a:r>
          </a:p>
          <a:p>
            <a:pPr marL="0" indent="0">
              <a:buNone/>
            </a:pPr>
            <a:r>
              <a:rPr lang="sv-SE" b="1" dirty="0" smtClean="0"/>
              <a:t>State </a:t>
            </a:r>
            <a:r>
              <a:rPr lang="sv-SE" b="1" dirty="0" err="1" smtClean="0"/>
              <a:t>machines</a:t>
            </a:r>
            <a:endParaRPr lang="sv-SE" b="1" dirty="0" smtClean="0"/>
          </a:p>
        </p:txBody>
      </p:sp>
    </p:spTree>
    <p:extLst>
      <p:ext uri="{BB962C8B-B14F-4D97-AF65-F5344CB8AC3E}">
        <p14:creationId xmlns:p14="http://schemas.microsoft.com/office/powerpoint/2010/main" val="140944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Produkter baserade på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r>
              <a:rPr lang="sv-SE" b="1" dirty="0" smtClean="0"/>
              <a:t>:</a:t>
            </a:r>
          </a:p>
          <a:p>
            <a:pPr marL="0" indent="0">
              <a:buNone/>
            </a:pPr>
            <a:r>
              <a:rPr lang="sv-SE" b="1" dirty="0" err="1" smtClean="0"/>
              <a:t>Erlang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Facebook </a:t>
            </a:r>
            <a:r>
              <a:rPr lang="sv-SE" b="1" dirty="0" err="1" smtClean="0"/>
              <a:t>WhatsApp</a:t>
            </a:r>
            <a:r>
              <a:rPr lang="sv-SE" b="1" dirty="0" smtClean="0"/>
              <a:t> </a:t>
            </a:r>
            <a:r>
              <a:rPr lang="sv-SE" b="1" dirty="0"/>
              <a:t>(</a:t>
            </a:r>
            <a:r>
              <a:rPr lang="sv-SE" b="1" dirty="0" err="1"/>
              <a:t>Erlang</a:t>
            </a:r>
            <a:r>
              <a:rPr lang="sv-SE" b="1" dirty="0"/>
              <a:t>)</a:t>
            </a:r>
          </a:p>
          <a:p>
            <a:pPr marL="0" indent="0">
              <a:buNone/>
            </a:pPr>
            <a:r>
              <a:rPr lang="sv-SE" b="1" dirty="0" err="1" smtClean="0"/>
              <a:t>RabbitMQ</a:t>
            </a:r>
            <a:r>
              <a:rPr lang="sv-SE" b="1" dirty="0" smtClean="0"/>
              <a:t> </a:t>
            </a:r>
          </a:p>
          <a:p>
            <a:pPr marL="0" indent="0">
              <a:buNone/>
            </a:pPr>
            <a:r>
              <a:rPr lang="sv-SE" b="1" dirty="0" err="1" smtClean="0"/>
              <a:t>CouchDB</a:t>
            </a:r>
            <a:r>
              <a:rPr lang="sv-SE" b="1" dirty="0" smtClean="0"/>
              <a:t> (</a:t>
            </a:r>
            <a:r>
              <a:rPr lang="sv-SE" b="1" dirty="0" err="1" smtClean="0"/>
              <a:t>Erlang</a:t>
            </a:r>
            <a:r>
              <a:rPr lang="sv-SE" b="1" dirty="0" smtClean="0"/>
              <a:t>)</a:t>
            </a:r>
          </a:p>
          <a:p>
            <a:pPr marL="0" indent="0">
              <a:buNone/>
            </a:pPr>
            <a:r>
              <a:rPr lang="sv-SE" b="1" dirty="0" smtClean="0"/>
              <a:t>LinkedIn.com (Akka)</a:t>
            </a:r>
          </a:p>
          <a:p>
            <a:pPr marL="0" indent="0">
              <a:buNone/>
            </a:pPr>
            <a:r>
              <a:rPr lang="sv-SE" b="1" dirty="0" smtClean="0"/>
              <a:t>Walmart.com (Akka)</a:t>
            </a:r>
            <a:endParaRPr lang="sv-SE" b="1" dirty="0"/>
          </a:p>
          <a:p>
            <a:pPr marL="0" indent="0">
              <a:buNone/>
            </a:pPr>
            <a:endParaRPr lang="sv-SE" b="1" dirty="0" smtClean="0"/>
          </a:p>
        </p:txBody>
      </p:sp>
    </p:spTree>
    <p:extLst>
      <p:ext uri="{BB962C8B-B14F-4D97-AF65-F5344CB8AC3E}">
        <p14:creationId xmlns:p14="http://schemas.microsoft.com/office/powerpoint/2010/main" val="329471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</a:t>
            </a:r>
            <a:r>
              <a:rPr lang="sv-SE" sz="8000" b="1" dirty="0" err="1">
                <a:solidFill>
                  <a:srgbClr val="B04242"/>
                </a:solidFill>
              </a:rPr>
              <a:t>.Actor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66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Bygg din första </a:t>
            </a:r>
            <a:r>
              <a:rPr lang="sv-SE" b="1" dirty="0" err="1" smtClean="0"/>
              <a:t>actor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ActorSystem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ReceiveActor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HandleActor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smtClean="0"/>
              <a:t>Props</a:t>
            </a:r>
          </a:p>
          <a:p>
            <a:pPr marL="0" indent="0">
              <a:buNone/>
            </a:pPr>
            <a:r>
              <a:rPr lang="sv-SE" b="1" dirty="0" err="1" smtClean="0"/>
              <a:t>ActorRef</a:t>
            </a:r>
            <a:endParaRPr lang="sv-SE" b="1" dirty="0"/>
          </a:p>
        </p:txBody>
      </p:sp>
      <p:cxnSp>
        <p:nvCxnSpPr>
          <p:cNvPr id="29" name="Straight Connector 28"/>
          <p:cNvCxnSpPr>
            <a:stCxn id="33" idx="3"/>
            <a:endCxn id="36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36" idx="3"/>
            <a:endCxn id="35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36" idx="5"/>
            <a:endCxn id="34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5" name="Oval 34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6" name="Oval 35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7" name="Oval 36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chemeClr val="bg1">
              <a:lumMod val="75000"/>
              <a:lumOff val="2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2" name="Straight Connector 31"/>
          <p:cNvCxnSpPr>
            <a:stCxn id="33" idx="5"/>
            <a:endCxn id="37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chemeClr val="bg1">
                <a:lumMod val="75000"/>
                <a:lumOff val="25000"/>
              </a:schemeClr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40404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281531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</a:t>
            </a:r>
            <a:r>
              <a:rPr lang="sv-SE" sz="8000" b="1" dirty="0" err="1">
                <a:solidFill>
                  <a:srgbClr val="B04242"/>
                </a:solidFill>
              </a:rPr>
              <a:t>.</a:t>
            </a:r>
            <a:r>
              <a:rPr lang="sv-SE" sz="8000" b="1" dirty="0" err="1" smtClean="0">
                <a:solidFill>
                  <a:srgbClr val="B04242"/>
                </a:solidFill>
              </a:rPr>
              <a:t>Remote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71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/>
          <p:cNvCxnSpPr>
            <a:stCxn id="5" idx="7"/>
            <a:endCxn id="6" idx="3"/>
          </p:cNvCxnSpPr>
          <p:nvPr/>
        </p:nvCxnSpPr>
        <p:spPr>
          <a:xfrm flipV="1">
            <a:off x="2946512" y="2517335"/>
            <a:ext cx="790931" cy="29216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6" idx="5"/>
            <a:endCxn id="7" idx="1"/>
          </p:cNvCxnSpPr>
          <p:nvPr/>
        </p:nvCxnSpPr>
        <p:spPr>
          <a:xfrm>
            <a:off x="4442802" y="2517335"/>
            <a:ext cx="464257" cy="9659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5" idx="5"/>
            <a:endCxn id="4" idx="1"/>
          </p:cNvCxnSpPr>
          <p:nvPr/>
        </p:nvCxnSpPr>
        <p:spPr>
          <a:xfrm>
            <a:off x="2946512" y="3514862"/>
            <a:ext cx="292168" cy="64618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7" idx="6"/>
            <a:endCxn id="9" idx="2"/>
          </p:cNvCxnSpPr>
          <p:nvPr/>
        </p:nvCxnSpPr>
        <p:spPr>
          <a:xfrm flipV="1">
            <a:off x="5758502" y="3154591"/>
            <a:ext cx="1255660" cy="68136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9" idx="5"/>
            <a:endCxn id="12" idx="1"/>
          </p:cNvCxnSpPr>
          <p:nvPr/>
        </p:nvCxnSpPr>
        <p:spPr>
          <a:xfrm>
            <a:off x="7865605" y="3507270"/>
            <a:ext cx="704887" cy="97352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2" idx="7"/>
            <a:endCxn id="13" idx="4"/>
          </p:cNvCxnSpPr>
          <p:nvPr/>
        </p:nvCxnSpPr>
        <p:spPr>
          <a:xfrm flipV="1">
            <a:off x="9275851" y="3835951"/>
            <a:ext cx="490262" cy="6448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3" idx="1"/>
            <a:endCxn id="11" idx="5"/>
          </p:cNvCxnSpPr>
          <p:nvPr/>
        </p:nvCxnSpPr>
        <p:spPr>
          <a:xfrm flipH="1" flipV="1">
            <a:off x="9121265" y="2371863"/>
            <a:ext cx="292168" cy="61264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0" idx="5"/>
            <a:endCxn id="9" idx="1"/>
          </p:cNvCxnSpPr>
          <p:nvPr/>
        </p:nvCxnSpPr>
        <p:spPr>
          <a:xfrm>
            <a:off x="6283270" y="1710126"/>
            <a:ext cx="876976" cy="109178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10" idx="6"/>
            <a:endCxn id="11" idx="1"/>
          </p:cNvCxnSpPr>
          <p:nvPr/>
        </p:nvCxnSpPr>
        <p:spPr>
          <a:xfrm>
            <a:off x="6429354" y="1357447"/>
            <a:ext cx="1986552" cy="30905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7" idx="4"/>
            <a:endCxn id="8" idx="1"/>
          </p:cNvCxnSpPr>
          <p:nvPr/>
        </p:nvCxnSpPr>
        <p:spPr>
          <a:xfrm>
            <a:off x="5259739" y="4334715"/>
            <a:ext cx="318171" cy="9321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6"/>
            <a:endCxn id="12" idx="2"/>
          </p:cNvCxnSpPr>
          <p:nvPr/>
        </p:nvCxnSpPr>
        <p:spPr>
          <a:xfrm flipV="1">
            <a:off x="6429353" y="4833479"/>
            <a:ext cx="1995055" cy="78606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Oval 4"/>
          <p:cNvSpPr/>
          <p:nvPr/>
        </p:nvSpPr>
        <p:spPr>
          <a:xfrm>
            <a:off x="2095069" y="266341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Oval 5"/>
          <p:cNvSpPr/>
          <p:nvPr/>
        </p:nvSpPr>
        <p:spPr>
          <a:xfrm>
            <a:off x="3591359" y="166589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Oval 6"/>
          <p:cNvSpPr/>
          <p:nvPr/>
        </p:nvSpPr>
        <p:spPr>
          <a:xfrm>
            <a:off x="4760975" y="3337188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8" name="Oval 7"/>
          <p:cNvSpPr/>
          <p:nvPr/>
        </p:nvSpPr>
        <p:spPr>
          <a:xfrm>
            <a:off x="5431826" y="512077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9" name="Oval 8"/>
          <p:cNvSpPr/>
          <p:nvPr/>
        </p:nvSpPr>
        <p:spPr>
          <a:xfrm>
            <a:off x="7014162" y="265582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0" name="Oval 9"/>
          <p:cNvSpPr/>
          <p:nvPr/>
        </p:nvSpPr>
        <p:spPr>
          <a:xfrm>
            <a:off x="5431827" y="85868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1" name="Oval 10"/>
          <p:cNvSpPr/>
          <p:nvPr/>
        </p:nvSpPr>
        <p:spPr>
          <a:xfrm>
            <a:off x="8269822" y="152042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2" name="Oval 11"/>
          <p:cNvSpPr/>
          <p:nvPr/>
        </p:nvSpPr>
        <p:spPr>
          <a:xfrm>
            <a:off x="8424408" y="433471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3" name="Oval 12"/>
          <p:cNvSpPr/>
          <p:nvPr/>
        </p:nvSpPr>
        <p:spPr>
          <a:xfrm>
            <a:off x="9267349" y="2838424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5259739" y="252398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1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99515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6747526" y="0"/>
            <a:ext cx="5444474" cy="6858000"/>
          </a:xfrm>
          <a:prstGeom prst="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lt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0" y="0"/>
            <a:ext cx="6747526" cy="6858000"/>
          </a:xfrm>
          <a:prstGeom prst="rect">
            <a:avLst/>
          </a:prstGeom>
          <a:solidFill>
            <a:srgbClr val="6E4545">
              <a:alpha val="66000"/>
            </a:srgbClr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cxnSp>
        <p:nvCxnSpPr>
          <p:cNvPr id="15" name="Straight Connector 14"/>
          <p:cNvCxnSpPr>
            <a:stCxn id="5" idx="7"/>
            <a:endCxn id="6" idx="3"/>
          </p:cNvCxnSpPr>
          <p:nvPr/>
        </p:nvCxnSpPr>
        <p:spPr>
          <a:xfrm flipV="1">
            <a:off x="2946512" y="2517335"/>
            <a:ext cx="790931" cy="29216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6" idx="5"/>
            <a:endCxn id="7" idx="1"/>
          </p:cNvCxnSpPr>
          <p:nvPr/>
        </p:nvCxnSpPr>
        <p:spPr>
          <a:xfrm>
            <a:off x="4442802" y="2517335"/>
            <a:ext cx="464257" cy="9659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5" idx="5"/>
            <a:endCxn id="4" idx="1"/>
          </p:cNvCxnSpPr>
          <p:nvPr/>
        </p:nvCxnSpPr>
        <p:spPr>
          <a:xfrm>
            <a:off x="2946512" y="3514862"/>
            <a:ext cx="292168" cy="64618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7" idx="6"/>
            <a:endCxn id="9" idx="2"/>
          </p:cNvCxnSpPr>
          <p:nvPr/>
        </p:nvCxnSpPr>
        <p:spPr>
          <a:xfrm flipV="1">
            <a:off x="5758502" y="3154591"/>
            <a:ext cx="1255660" cy="68136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9" idx="5"/>
            <a:endCxn id="12" idx="1"/>
          </p:cNvCxnSpPr>
          <p:nvPr/>
        </p:nvCxnSpPr>
        <p:spPr>
          <a:xfrm>
            <a:off x="7865605" y="3507270"/>
            <a:ext cx="704887" cy="97352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2" idx="7"/>
            <a:endCxn id="13" idx="4"/>
          </p:cNvCxnSpPr>
          <p:nvPr/>
        </p:nvCxnSpPr>
        <p:spPr>
          <a:xfrm flipV="1">
            <a:off x="9275851" y="3835951"/>
            <a:ext cx="490262" cy="6448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3" idx="1"/>
            <a:endCxn id="11" idx="5"/>
          </p:cNvCxnSpPr>
          <p:nvPr/>
        </p:nvCxnSpPr>
        <p:spPr>
          <a:xfrm flipH="1" flipV="1">
            <a:off x="9121265" y="2371863"/>
            <a:ext cx="292168" cy="61264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0" idx="5"/>
            <a:endCxn id="9" idx="1"/>
          </p:cNvCxnSpPr>
          <p:nvPr/>
        </p:nvCxnSpPr>
        <p:spPr>
          <a:xfrm>
            <a:off x="6283270" y="1710126"/>
            <a:ext cx="876976" cy="109178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10" idx="6"/>
            <a:endCxn id="11" idx="1"/>
          </p:cNvCxnSpPr>
          <p:nvPr/>
        </p:nvCxnSpPr>
        <p:spPr>
          <a:xfrm>
            <a:off x="6429354" y="1357447"/>
            <a:ext cx="1986552" cy="30905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7" idx="4"/>
            <a:endCxn id="8" idx="1"/>
          </p:cNvCxnSpPr>
          <p:nvPr/>
        </p:nvCxnSpPr>
        <p:spPr>
          <a:xfrm>
            <a:off x="5259739" y="4334715"/>
            <a:ext cx="318171" cy="9321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6"/>
            <a:endCxn id="12" idx="2"/>
          </p:cNvCxnSpPr>
          <p:nvPr/>
        </p:nvCxnSpPr>
        <p:spPr>
          <a:xfrm flipV="1">
            <a:off x="6429353" y="4833479"/>
            <a:ext cx="1995055" cy="78606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Oval 4"/>
          <p:cNvSpPr/>
          <p:nvPr/>
        </p:nvSpPr>
        <p:spPr>
          <a:xfrm>
            <a:off x="2095069" y="266341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Oval 5"/>
          <p:cNvSpPr/>
          <p:nvPr/>
        </p:nvSpPr>
        <p:spPr>
          <a:xfrm>
            <a:off x="3591359" y="166589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Oval 6"/>
          <p:cNvSpPr/>
          <p:nvPr/>
        </p:nvSpPr>
        <p:spPr>
          <a:xfrm>
            <a:off x="4760975" y="3337188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8" name="Oval 7"/>
          <p:cNvSpPr/>
          <p:nvPr/>
        </p:nvSpPr>
        <p:spPr>
          <a:xfrm>
            <a:off x="5431826" y="5120779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9" name="Oval 8"/>
          <p:cNvSpPr/>
          <p:nvPr/>
        </p:nvSpPr>
        <p:spPr>
          <a:xfrm>
            <a:off x="7014162" y="265582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0" name="Oval 9"/>
          <p:cNvSpPr/>
          <p:nvPr/>
        </p:nvSpPr>
        <p:spPr>
          <a:xfrm>
            <a:off x="5431827" y="85868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1" name="Oval 10"/>
          <p:cNvSpPr/>
          <p:nvPr/>
        </p:nvSpPr>
        <p:spPr>
          <a:xfrm>
            <a:off x="8269822" y="152042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2" name="Oval 11"/>
          <p:cNvSpPr/>
          <p:nvPr/>
        </p:nvSpPr>
        <p:spPr>
          <a:xfrm>
            <a:off x="8424408" y="4334715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13" name="Oval 12"/>
          <p:cNvSpPr/>
          <p:nvPr/>
        </p:nvSpPr>
        <p:spPr>
          <a:xfrm>
            <a:off x="9267349" y="2838424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6747526" y="0"/>
            <a:ext cx="0" cy="6858000"/>
          </a:xfrm>
          <a:prstGeom prst="line">
            <a:avLst/>
          </a:prstGeom>
          <a:ln w="63500" cap="rnd">
            <a:solidFill>
              <a:srgbClr val="50DE94">
                <a:alpha val="20000"/>
              </a:srgbClr>
            </a:solidFill>
            <a:prstDash val="sysDash"/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259739" y="252398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1</a:t>
            </a:r>
            <a:endParaRPr lang="sv-SE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7153191" y="252398"/>
            <a:ext cx="1036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System 2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419942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224116" y="1487156"/>
            <a:ext cx="5967884" cy="3567165"/>
          </a:xfrm>
          <a:prstGeom prst="rect">
            <a:avLst/>
          </a:prstGeom>
          <a:solidFill>
            <a:srgbClr val="48597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lt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487156"/>
            <a:ext cx="6224116" cy="3567165"/>
          </a:xfrm>
          <a:prstGeom prst="rect">
            <a:avLst/>
          </a:prstGeom>
          <a:solidFill>
            <a:srgbClr val="6E4545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OOP </a:t>
            </a:r>
            <a:r>
              <a:rPr lang="sv-SE" dirty="0" smtClean="0"/>
              <a:t>vs.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06411" y="1821839"/>
            <a:ext cx="4334164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smtClean="0"/>
              <a:t>OOP</a:t>
            </a:r>
          </a:p>
          <a:p>
            <a:pPr marL="0" indent="0">
              <a:buNone/>
            </a:pPr>
            <a:endParaRPr lang="sv-SE" b="1" dirty="0"/>
          </a:p>
          <a:p>
            <a:r>
              <a:rPr lang="sv-SE" b="1" dirty="0" smtClean="0"/>
              <a:t>Objekt</a:t>
            </a:r>
          </a:p>
          <a:p>
            <a:r>
              <a:rPr lang="sv-SE" b="1" dirty="0" smtClean="0"/>
              <a:t>Objekt har </a:t>
            </a:r>
            <a:r>
              <a:rPr lang="sv-SE" b="1" dirty="0" err="1" smtClean="0"/>
              <a:t>state</a:t>
            </a:r>
            <a:endParaRPr lang="sv-SE" b="1" dirty="0" smtClean="0"/>
          </a:p>
          <a:p>
            <a:r>
              <a:rPr lang="sv-SE" b="1" dirty="0" smtClean="0"/>
              <a:t>Objekt har beteende</a:t>
            </a:r>
          </a:p>
          <a:p>
            <a:r>
              <a:rPr lang="sv-SE" b="1" dirty="0" smtClean="0"/>
              <a:t>Synkrona funktionsanrop</a:t>
            </a:r>
            <a:endParaRPr lang="sv-SE" b="1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11300" y="1821839"/>
            <a:ext cx="433416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sv-SE" b="1" dirty="0" smtClean="0"/>
          </a:p>
          <a:p>
            <a:r>
              <a:rPr lang="sv-SE" b="1" dirty="0" err="1" smtClean="0"/>
              <a:t>Actors</a:t>
            </a:r>
            <a:endParaRPr lang="sv-SE" b="1" dirty="0" smtClean="0"/>
          </a:p>
          <a:p>
            <a:r>
              <a:rPr lang="sv-SE" b="1" dirty="0" err="1" smtClean="0"/>
              <a:t>Actors</a:t>
            </a:r>
            <a:r>
              <a:rPr lang="sv-SE" b="1" dirty="0" smtClean="0"/>
              <a:t> har </a:t>
            </a:r>
            <a:r>
              <a:rPr lang="sv-SE" b="1" dirty="0" err="1" smtClean="0"/>
              <a:t>state</a:t>
            </a:r>
            <a:endParaRPr lang="sv-SE" b="1" dirty="0" smtClean="0"/>
          </a:p>
          <a:p>
            <a:r>
              <a:rPr lang="sv-SE" b="1" dirty="0" err="1" smtClean="0"/>
              <a:t>Actors</a:t>
            </a:r>
            <a:r>
              <a:rPr lang="sv-SE" b="1" dirty="0" smtClean="0"/>
              <a:t> har beteende</a:t>
            </a:r>
          </a:p>
          <a:p>
            <a:r>
              <a:rPr lang="sv-SE" b="1" dirty="0" smtClean="0"/>
              <a:t>Asynkrona meddelanden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22302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Aktivera remoting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7596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RemoteActorRefProvider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FluentConfiguration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ActorSelection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-533970" y="5506098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 rot="16200000">
            <a:off x="8576590" y="4946298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5400000">
            <a:off x="2243622" y="4947639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08284" y="6206296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775163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Oval 10"/>
          <p:cNvSpPr/>
          <p:nvPr/>
        </p:nvSpPr>
        <p:spPr>
          <a:xfrm>
            <a:off x="-3023098" y="3924299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Oval 11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3" name="Straight Connector 12"/>
          <p:cNvCxnSpPr>
            <a:stCxn id="17" idx="3"/>
            <a:endCxn id="21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21" idx="3"/>
            <a:endCxn id="20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21" idx="5"/>
            <a:endCxn id="19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7" idx="5"/>
            <a:endCxn id="22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9" name="Oval 18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0" name="Oval 19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1" name="Oval 20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2" name="Oval 21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1" name="Straight Connector 30"/>
          <p:cNvCxnSpPr>
            <a:stCxn id="32" idx="5"/>
            <a:endCxn id="33" idx="1"/>
          </p:cNvCxnSpPr>
          <p:nvPr/>
        </p:nvCxnSpPr>
        <p:spPr>
          <a:xfrm>
            <a:off x="160503" y="5066866"/>
            <a:ext cx="45733" cy="437526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-377474" y="4528888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3" name="Oval 32"/>
          <p:cNvSpPr/>
          <p:nvPr/>
        </p:nvSpPr>
        <p:spPr>
          <a:xfrm>
            <a:off x="113934" y="54120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6" name="Straight Connector 35"/>
          <p:cNvCxnSpPr>
            <a:stCxn id="39" idx="3"/>
            <a:endCxn id="42" idx="7"/>
          </p:cNvCxnSpPr>
          <p:nvPr/>
        </p:nvCxnSpPr>
        <p:spPr>
          <a:xfrm flipH="1">
            <a:off x="12134189" y="5145322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2" idx="4"/>
            <a:endCxn id="40" idx="0"/>
          </p:cNvCxnSpPr>
          <p:nvPr/>
        </p:nvCxnSpPr>
        <p:spPr>
          <a:xfrm flipH="1">
            <a:off x="11899611" y="5925469"/>
            <a:ext cx="11741" cy="32002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12436630" y="4607344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0" name="Oval 39"/>
          <p:cNvSpPr/>
          <p:nvPr/>
        </p:nvSpPr>
        <p:spPr>
          <a:xfrm>
            <a:off x="11584471" y="6245494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2" name="Oval 41"/>
          <p:cNvSpPr/>
          <p:nvPr/>
        </p:nvSpPr>
        <p:spPr>
          <a:xfrm>
            <a:off x="11596212" y="52951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2222571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</a:t>
            </a:r>
            <a:r>
              <a:rPr lang="sv-SE" b="1" dirty="0" err="1" smtClean="0"/>
              <a:t>Remote</a:t>
            </a:r>
            <a:r>
              <a:rPr lang="sv-SE" b="1" dirty="0" smtClean="0"/>
              <a:t> </a:t>
            </a:r>
            <a:r>
              <a:rPr lang="sv-SE" b="1" dirty="0" err="1" smtClean="0"/>
              <a:t>Deployment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7596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Deployment</a:t>
            </a:r>
            <a:r>
              <a:rPr lang="sv-SE" b="1" dirty="0" smtClean="0"/>
              <a:t> </a:t>
            </a:r>
            <a:r>
              <a:rPr lang="sv-SE" b="1" dirty="0" err="1" smtClean="0"/>
              <a:t>configuration</a:t>
            </a:r>
            <a:endParaRPr lang="sv-SE" b="1" dirty="0" smtClean="0"/>
          </a:p>
          <a:p>
            <a:pPr marL="0" indent="0">
              <a:buNone/>
            </a:pPr>
            <a:r>
              <a:rPr lang="sv-SE" b="1" dirty="0" err="1" smtClean="0"/>
              <a:t>RemoteDaemon</a:t>
            </a:r>
            <a:endParaRPr lang="sv-SE" b="1" dirty="0" smtClean="0"/>
          </a:p>
          <a:p>
            <a:pPr marL="0" indent="0">
              <a:buNone/>
            </a:pPr>
            <a:endParaRPr lang="sv-SE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-533970" y="5506098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7" name="Down Arrow 6"/>
          <p:cNvSpPr/>
          <p:nvPr/>
        </p:nvSpPr>
        <p:spPr>
          <a:xfrm rot="16200000">
            <a:off x="8576590" y="4946298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5400000">
            <a:off x="2243622" y="4947639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108284" y="6206296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775163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Oval 10"/>
          <p:cNvSpPr/>
          <p:nvPr/>
        </p:nvSpPr>
        <p:spPr>
          <a:xfrm>
            <a:off x="-3023098" y="3924299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" name="Oval 11"/>
          <p:cNvSpPr/>
          <p:nvPr/>
        </p:nvSpPr>
        <p:spPr>
          <a:xfrm>
            <a:off x="3877198" y="3924300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13" name="Straight Connector 12"/>
          <p:cNvCxnSpPr>
            <a:stCxn id="17" idx="3"/>
            <a:endCxn id="21" idx="7"/>
          </p:cNvCxnSpPr>
          <p:nvPr/>
        </p:nvCxnSpPr>
        <p:spPr>
          <a:xfrm flipH="1">
            <a:off x="5560082" y="5159168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21" idx="3"/>
            <a:endCxn id="20" idx="7"/>
          </p:cNvCxnSpPr>
          <p:nvPr/>
        </p:nvCxnSpPr>
        <p:spPr>
          <a:xfrm flipH="1">
            <a:off x="4922276" y="5847013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21" idx="5"/>
            <a:endCxn id="19" idx="1"/>
          </p:cNvCxnSpPr>
          <p:nvPr/>
        </p:nvCxnSpPr>
        <p:spPr>
          <a:xfrm>
            <a:off x="5560082" y="5847013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7" idx="5"/>
            <a:endCxn id="22" idx="1"/>
          </p:cNvCxnSpPr>
          <p:nvPr/>
        </p:nvCxnSpPr>
        <p:spPr>
          <a:xfrm>
            <a:off x="6400500" y="5159168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5862523" y="4621190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9" name="Oval 18"/>
          <p:cNvSpPr/>
          <p:nvPr/>
        </p:nvSpPr>
        <p:spPr>
          <a:xfrm>
            <a:off x="5644857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0" name="Oval 19"/>
          <p:cNvSpPr/>
          <p:nvPr/>
        </p:nvSpPr>
        <p:spPr>
          <a:xfrm>
            <a:off x="4384299" y="604236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2" name="Oval 21"/>
          <p:cNvSpPr/>
          <p:nvPr/>
        </p:nvSpPr>
        <p:spPr>
          <a:xfrm>
            <a:off x="6768340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36" name="Straight Connector 35"/>
          <p:cNvCxnSpPr>
            <a:stCxn id="39" idx="3"/>
            <a:endCxn id="42" idx="7"/>
          </p:cNvCxnSpPr>
          <p:nvPr/>
        </p:nvCxnSpPr>
        <p:spPr>
          <a:xfrm flipH="1">
            <a:off x="12134189" y="5145322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42" idx="4"/>
            <a:endCxn id="40" idx="0"/>
          </p:cNvCxnSpPr>
          <p:nvPr/>
        </p:nvCxnSpPr>
        <p:spPr>
          <a:xfrm flipH="1">
            <a:off x="11899611" y="5925469"/>
            <a:ext cx="11741" cy="32002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12436630" y="4607344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0" name="Oval 39"/>
          <p:cNvSpPr/>
          <p:nvPr/>
        </p:nvSpPr>
        <p:spPr>
          <a:xfrm>
            <a:off x="11584471" y="6245494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42" name="Oval 41"/>
          <p:cNvSpPr/>
          <p:nvPr/>
        </p:nvSpPr>
        <p:spPr>
          <a:xfrm>
            <a:off x="11596212" y="5295190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" name="Freeform 2"/>
          <p:cNvSpPr/>
          <p:nvPr/>
        </p:nvSpPr>
        <p:spPr>
          <a:xfrm>
            <a:off x="2805710" y="4049492"/>
            <a:ext cx="2394971" cy="1335922"/>
          </a:xfrm>
          <a:custGeom>
            <a:avLst/>
            <a:gdLst>
              <a:gd name="connsiteX0" fmla="*/ 0 w 2454442"/>
              <a:gd name="connsiteY0" fmla="*/ 0 h 1287379"/>
              <a:gd name="connsiteX1" fmla="*/ 1624263 w 2454442"/>
              <a:gd name="connsiteY1" fmla="*/ 264695 h 1287379"/>
              <a:gd name="connsiteX2" fmla="*/ 2454442 w 2454442"/>
              <a:gd name="connsiteY2" fmla="*/ 1287379 h 1287379"/>
              <a:gd name="connsiteX0" fmla="*/ 0 w 2454442"/>
              <a:gd name="connsiteY0" fmla="*/ 0 h 1287379"/>
              <a:gd name="connsiteX1" fmla="*/ 1402316 w 2454442"/>
              <a:gd name="connsiteY1" fmla="*/ 369045 h 1287379"/>
              <a:gd name="connsiteX2" fmla="*/ 2454442 w 2454442"/>
              <a:gd name="connsiteY2" fmla="*/ 1287379 h 1287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54442" h="1287379">
                <a:moveTo>
                  <a:pt x="0" y="0"/>
                </a:moveTo>
                <a:cubicBezTo>
                  <a:pt x="607594" y="25066"/>
                  <a:pt x="993242" y="154482"/>
                  <a:pt x="1402316" y="369045"/>
                </a:cubicBezTo>
                <a:cubicBezTo>
                  <a:pt x="1811390" y="583608"/>
                  <a:pt x="2314074" y="1100890"/>
                  <a:pt x="2454442" y="1287379"/>
                </a:cubicBezTo>
              </a:path>
            </a:pathLst>
          </a:custGeom>
          <a:ln w="63500" cap="rnd">
            <a:solidFill>
              <a:srgbClr val="50DE94"/>
            </a:solidFill>
            <a:prstDash val="sysDash"/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1" name="Oval 20"/>
          <p:cNvSpPr/>
          <p:nvPr/>
        </p:nvSpPr>
        <p:spPr>
          <a:xfrm>
            <a:off x="5022105" y="530903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18" name="Freeform 17"/>
          <p:cNvSpPr/>
          <p:nvPr/>
        </p:nvSpPr>
        <p:spPr>
          <a:xfrm>
            <a:off x="375455" y="4049492"/>
            <a:ext cx="1816768" cy="866274"/>
          </a:xfrm>
          <a:custGeom>
            <a:avLst/>
            <a:gdLst>
              <a:gd name="connsiteX0" fmla="*/ 1708484 w 1708484"/>
              <a:gd name="connsiteY0" fmla="*/ 0 h 577516"/>
              <a:gd name="connsiteX1" fmla="*/ 601579 w 1708484"/>
              <a:gd name="connsiteY1" fmla="*/ 144379 h 577516"/>
              <a:gd name="connsiteX2" fmla="*/ 0 w 1708484"/>
              <a:gd name="connsiteY2" fmla="*/ 577516 h 577516"/>
              <a:gd name="connsiteX0" fmla="*/ 1708484 w 1708484"/>
              <a:gd name="connsiteY0" fmla="*/ 0 h 577516"/>
              <a:gd name="connsiteX1" fmla="*/ 866273 w 1708484"/>
              <a:gd name="connsiteY1" fmla="*/ 96252 h 577516"/>
              <a:gd name="connsiteX2" fmla="*/ 0 w 1708484"/>
              <a:gd name="connsiteY2" fmla="*/ 577516 h 577516"/>
              <a:gd name="connsiteX0" fmla="*/ 1708484 w 1708484"/>
              <a:gd name="connsiteY0" fmla="*/ 0 h 577516"/>
              <a:gd name="connsiteX1" fmla="*/ 830179 w 1708484"/>
              <a:gd name="connsiteY1" fmla="*/ 180473 h 577516"/>
              <a:gd name="connsiteX2" fmla="*/ 0 w 1708484"/>
              <a:gd name="connsiteY2" fmla="*/ 577516 h 577516"/>
              <a:gd name="connsiteX0" fmla="*/ 1816768 w 1816768"/>
              <a:gd name="connsiteY0" fmla="*/ 0 h 866274"/>
              <a:gd name="connsiteX1" fmla="*/ 938463 w 1816768"/>
              <a:gd name="connsiteY1" fmla="*/ 180473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  <a:gd name="connsiteX0" fmla="*/ 1816768 w 1816768"/>
              <a:gd name="connsiteY0" fmla="*/ 0 h 866274"/>
              <a:gd name="connsiteX1" fmla="*/ 902369 w 1816768"/>
              <a:gd name="connsiteY1" fmla="*/ 228600 h 866274"/>
              <a:gd name="connsiteX2" fmla="*/ 0 w 1816768"/>
              <a:gd name="connsiteY2" fmla="*/ 866274 h 866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16768" h="866274">
                <a:moveTo>
                  <a:pt x="1816768" y="0"/>
                </a:moveTo>
                <a:cubicBezTo>
                  <a:pt x="1405689" y="24063"/>
                  <a:pt x="1229227" y="84221"/>
                  <a:pt x="902369" y="228600"/>
                </a:cubicBezTo>
                <a:cubicBezTo>
                  <a:pt x="575511" y="372979"/>
                  <a:pt x="158416" y="697832"/>
                  <a:pt x="0" y="866274"/>
                </a:cubicBezTo>
              </a:path>
            </a:pathLst>
          </a:custGeom>
          <a:ln w="63500" cap="rnd">
            <a:solidFill>
              <a:srgbClr val="50DE94"/>
            </a:solidFill>
            <a:prstDash val="sysDash"/>
            <a:round/>
            <a:headEnd w="sm" len="med"/>
            <a:tailEnd type="triangle" w="lg" len="lg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708519" y="3843578"/>
            <a:ext cx="405335" cy="405335"/>
          </a:xfrm>
          <a:prstGeom prst="ellipse">
            <a:avLst/>
          </a:prstGeom>
          <a:solidFill>
            <a:srgbClr val="099BDD">
              <a:alpha val="35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4" name="Oval 33"/>
          <p:cNvSpPr/>
          <p:nvPr/>
        </p:nvSpPr>
        <p:spPr>
          <a:xfrm>
            <a:off x="2455904" y="3759256"/>
            <a:ext cx="505231" cy="505231"/>
          </a:xfrm>
          <a:prstGeom prst="ellipse">
            <a:avLst/>
          </a:prstGeom>
          <a:solidFill>
            <a:srgbClr val="099BDD">
              <a:alpha val="7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8" name="Oval 27"/>
          <p:cNvSpPr/>
          <p:nvPr/>
        </p:nvSpPr>
        <p:spPr>
          <a:xfrm>
            <a:off x="2175431" y="3724129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3558102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959498" y="255781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000" b="1" dirty="0" err="1" smtClean="0"/>
              <a:t>Akka</a:t>
            </a:r>
            <a:r>
              <a:rPr lang="sv-SE" sz="8000" b="1" dirty="0" err="1" smtClean="0">
                <a:solidFill>
                  <a:srgbClr val="B04242"/>
                </a:solidFill>
              </a:rPr>
              <a:t>.Routing</a:t>
            </a:r>
            <a:endParaRPr lang="sv-SE" sz="8000" b="1" dirty="0">
              <a:solidFill>
                <a:srgbClr val="B04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08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sv-SE" b="1" dirty="0" smtClean="0"/>
              <a:t>En router delegerar inkommande meddelanden till en eller flera </a:t>
            </a:r>
            <a:r>
              <a:rPr lang="sv-SE" b="1" dirty="0" err="1" smtClean="0"/>
              <a:t>actors</a:t>
            </a:r>
            <a:r>
              <a:rPr lang="sv-SE" b="1" dirty="0" smtClean="0"/>
              <a:t>.</a:t>
            </a:r>
          </a:p>
          <a:p>
            <a:pPr marL="0" indent="0">
              <a:buNone/>
            </a:pPr>
            <a:endParaRPr lang="sv-SE" b="1" dirty="0" smtClean="0"/>
          </a:p>
          <a:p>
            <a:pPr marL="0" indent="0">
              <a:buNone/>
            </a:pPr>
            <a:r>
              <a:rPr lang="sv-SE" b="1" dirty="0"/>
              <a:t>Group routers, Pool </a:t>
            </a:r>
            <a:r>
              <a:rPr lang="sv-SE" b="1" dirty="0" smtClean="0"/>
              <a:t>routers</a:t>
            </a:r>
          </a:p>
          <a:p>
            <a:pPr marL="0" indent="0">
              <a:buNone/>
            </a:pPr>
            <a:endParaRPr lang="sv-SE" b="1" dirty="0"/>
          </a:p>
          <a:p>
            <a:r>
              <a:rPr lang="sv-SE" b="1" dirty="0" err="1" smtClean="0"/>
              <a:t>BroadcastRouter</a:t>
            </a:r>
            <a:endParaRPr lang="sv-SE" b="1" dirty="0" smtClean="0"/>
          </a:p>
          <a:p>
            <a:r>
              <a:rPr lang="sv-SE" b="1" dirty="0" err="1" smtClean="0"/>
              <a:t>RoundRobinRouter</a:t>
            </a:r>
            <a:endParaRPr lang="sv-SE" b="1" dirty="0" smtClean="0"/>
          </a:p>
          <a:p>
            <a:r>
              <a:rPr lang="sv-SE" b="1" dirty="0" err="1" smtClean="0"/>
              <a:t>ConsistentHashRouter</a:t>
            </a:r>
            <a:endParaRPr lang="sv-SE" b="1" dirty="0" smtClean="0"/>
          </a:p>
          <a:p>
            <a:r>
              <a:rPr lang="sv-SE" b="1" dirty="0" err="1" smtClean="0"/>
              <a:t>ScatterGatherFirstCompletedRouter</a:t>
            </a:r>
            <a:endParaRPr lang="sv-SE" b="1" dirty="0" smtClean="0"/>
          </a:p>
          <a:p>
            <a:r>
              <a:rPr lang="sv-SE" b="1" dirty="0" err="1" smtClean="0"/>
              <a:t>SmallestMailboxRouter</a:t>
            </a:r>
            <a:endParaRPr lang="sv-SE" b="1" dirty="0" smtClean="0"/>
          </a:p>
          <a:p>
            <a:r>
              <a:rPr lang="sv-SE" b="1" dirty="0" err="1" smtClean="0"/>
              <a:t>TailChoppingRouter</a:t>
            </a:r>
            <a:endParaRPr lang="sv-SE" b="1" dirty="0" smtClean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Routers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513522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BroadcastRouter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262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20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8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515163" y="3248905"/>
            <a:ext cx="100089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nip Single Corner Rectangle 8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Snip Single Corner Rectangle 9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Snip Single Corner Rectangle 10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Snip Single Corner Rectangle 11"/>
          <p:cNvSpPr/>
          <p:nvPr/>
        </p:nvSpPr>
        <p:spPr>
          <a:xfrm>
            <a:off x="5497726" y="2444882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Snip Single Corner Rectangle 12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Snip Single Corner Rectangle 13"/>
          <p:cNvSpPr/>
          <p:nvPr/>
        </p:nvSpPr>
        <p:spPr>
          <a:xfrm>
            <a:off x="5497726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Snip Single Corner Rectangle 14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6" name="Snip Single Corner Rectangle 15"/>
          <p:cNvSpPr/>
          <p:nvPr/>
        </p:nvSpPr>
        <p:spPr>
          <a:xfrm>
            <a:off x="5497726" y="3657605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2515163" y="1690689"/>
            <a:ext cx="2135565" cy="1004640"/>
          </a:xfrm>
          <a:prstGeom prst="wedgeRoundRectCallout">
            <a:avLst>
              <a:gd name="adj1" fmla="val 21175"/>
              <a:gd name="adj2" fmla="val 66921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Notifiera samtliga parter</a:t>
            </a:r>
          </a:p>
        </p:txBody>
      </p:sp>
    </p:spTree>
    <p:extLst>
      <p:ext uri="{BB962C8B-B14F-4D97-AF65-F5344CB8AC3E}">
        <p14:creationId xmlns:p14="http://schemas.microsoft.com/office/powerpoint/2010/main" val="254562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RoundRobinRouter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20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18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nip Single Corner Rectangle 8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Snip Single Corner Rectangle 9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Snip Single Corner Rectangle 10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Snip Single Corner Rectangle 11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Snip Single Corner Rectangle 12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Snip Single Corner Rectangle 13"/>
          <p:cNvSpPr/>
          <p:nvPr/>
        </p:nvSpPr>
        <p:spPr>
          <a:xfrm>
            <a:off x="1919950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5" name="Snip Single Corner Rectangle 14"/>
          <p:cNvSpPr/>
          <p:nvPr/>
        </p:nvSpPr>
        <p:spPr>
          <a:xfrm>
            <a:off x="1477199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6" name="Snip Single Corner Rectangle 15"/>
          <p:cNvSpPr/>
          <p:nvPr/>
        </p:nvSpPr>
        <p:spPr>
          <a:xfrm>
            <a:off x="5486772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8839822" y="2591931"/>
            <a:ext cx="1351006" cy="607669"/>
          </a:xfrm>
          <a:prstGeom prst="wedgeRoundRectCallout">
            <a:avLst>
              <a:gd name="adj1" fmla="val -102910"/>
              <a:gd name="adj2" fmla="val -2087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upp!</a:t>
            </a:r>
          </a:p>
        </p:txBody>
      </p:sp>
      <p:sp>
        <p:nvSpPr>
          <p:cNvPr id="22" name="Rounded Rectangular Callout 21"/>
          <p:cNvSpPr/>
          <p:nvPr/>
        </p:nvSpPr>
        <p:spPr>
          <a:xfrm>
            <a:off x="8839822" y="3524030"/>
            <a:ext cx="1351006" cy="607669"/>
          </a:xfrm>
          <a:prstGeom prst="wedgeRoundRectCallout">
            <a:avLst>
              <a:gd name="adj1" fmla="val -102019"/>
              <a:gd name="adj2" fmla="val -2285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Eller ner!</a:t>
            </a:r>
          </a:p>
        </p:txBody>
      </p:sp>
    </p:spTree>
    <p:extLst>
      <p:ext uri="{BB962C8B-B14F-4D97-AF65-F5344CB8AC3E}">
        <p14:creationId xmlns:p14="http://schemas.microsoft.com/office/powerpoint/2010/main" val="195159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054763" y="2987232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5" name="Rounded Rectangle 4"/>
          <p:cNvSpPr/>
          <p:nvPr/>
        </p:nvSpPr>
        <p:spPr>
          <a:xfrm>
            <a:off x="4070174" y="4353653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054763" y="1606795"/>
            <a:ext cx="5338619" cy="1281712"/>
          </a:xfrm>
          <a:prstGeom prst="roundRect">
            <a:avLst/>
          </a:prstGeom>
          <a:solidFill>
            <a:srgbClr val="485970">
              <a:alpha val="50000"/>
            </a:srgb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/>
              <a:t>RoundRobinRouter</a:t>
            </a:r>
            <a:endParaRPr lang="sv-SE" b="1" dirty="0"/>
          </a:p>
        </p:txBody>
      </p:sp>
      <p:sp>
        <p:nvSpPr>
          <p:cNvPr id="8" name="Rounded Rectangle 7"/>
          <p:cNvSpPr/>
          <p:nvPr/>
        </p:nvSpPr>
        <p:spPr>
          <a:xfrm>
            <a:off x="2169888" y="344913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cxnSp>
        <p:nvCxnSpPr>
          <p:cNvPr id="12" name="Elbow Connector 11"/>
          <p:cNvCxnSpPr>
            <a:stCxn id="8" idx="3"/>
            <a:endCxn id="11" idx="1"/>
          </p:cNvCxnSpPr>
          <p:nvPr/>
        </p:nvCxnSpPr>
        <p:spPr>
          <a:xfrm>
            <a:off x="3152738" y="3623377"/>
            <a:ext cx="1163897" cy="1364989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8" idx="3"/>
            <a:endCxn id="9" idx="1"/>
          </p:cNvCxnSpPr>
          <p:nvPr/>
        </p:nvCxnSpPr>
        <p:spPr>
          <a:xfrm flipV="1">
            <a:off x="3152738" y="2250272"/>
            <a:ext cx="1163897" cy="1373105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8" idx="3"/>
            <a:endCxn id="10" idx="1"/>
          </p:cNvCxnSpPr>
          <p:nvPr/>
        </p:nvCxnSpPr>
        <p:spPr>
          <a:xfrm>
            <a:off x="3152737" y="3623376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471549" y="3628480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8144571" y="1662525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144572" y="2079156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8144571" y="2489523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20" name="Elbow Connector 19"/>
          <p:cNvCxnSpPr>
            <a:stCxn id="16" idx="3"/>
            <a:endCxn id="19" idx="1"/>
          </p:cNvCxnSpPr>
          <p:nvPr/>
        </p:nvCxnSpPr>
        <p:spPr>
          <a:xfrm>
            <a:off x="6980674" y="2248299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16" idx="3"/>
            <a:endCxn id="17" idx="1"/>
          </p:cNvCxnSpPr>
          <p:nvPr/>
        </p:nvCxnSpPr>
        <p:spPr>
          <a:xfrm flipV="1">
            <a:off x="6980674" y="1836772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3"/>
            <a:endCxn id="18" idx="1"/>
          </p:cNvCxnSpPr>
          <p:nvPr/>
        </p:nvCxnSpPr>
        <p:spPr>
          <a:xfrm>
            <a:off x="6980673" y="2248298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299485" y="2253402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8147959" y="303563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147960" y="3452261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147959" y="3862628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28" name="Elbow Connector 27"/>
          <p:cNvCxnSpPr>
            <a:stCxn id="24" idx="3"/>
            <a:endCxn id="27" idx="1"/>
          </p:cNvCxnSpPr>
          <p:nvPr/>
        </p:nvCxnSpPr>
        <p:spPr>
          <a:xfrm>
            <a:off x="6984062" y="3621404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24" idx="3"/>
            <a:endCxn id="25" idx="1"/>
          </p:cNvCxnSpPr>
          <p:nvPr/>
        </p:nvCxnSpPr>
        <p:spPr>
          <a:xfrm flipV="1">
            <a:off x="6984062" y="3209877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4" idx="3"/>
            <a:endCxn id="26" idx="1"/>
          </p:cNvCxnSpPr>
          <p:nvPr/>
        </p:nvCxnSpPr>
        <p:spPr>
          <a:xfrm>
            <a:off x="6984061" y="3621403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5302873" y="3626507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ounded Rectangle 32"/>
          <p:cNvSpPr/>
          <p:nvPr/>
        </p:nvSpPr>
        <p:spPr>
          <a:xfrm>
            <a:off x="8144571" y="4402592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144572" y="4819223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144571" y="5229590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36" name="Elbow Connector 35"/>
          <p:cNvCxnSpPr>
            <a:stCxn id="32" idx="3"/>
            <a:endCxn id="35" idx="1"/>
          </p:cNvCxnSpPr>
          <p:nvPr/>
        </p:nvCxnSpPr>
        <p:spPr>
          <a:xfrm>
            <a:off x="6980674" y="4988366"/>
            <a:ext cx="1163897" cy="415471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32" idx="3"/>
            <a:endCxn id="33" idx="1"/>
          </p:cNvCxnSpPr>
          <p:nvPr/>
        </p:nvCxnSpPr>
        <p:spPr>
          <a:xfrm flipV="1">
            <a:off x="6980674" y="4576839"/>
            <a:ext cx="1163897" cy="411527"/>
          </a:xfrm>
          <a:prstGeom prst="bentConnector3">
            <a:avLst>
              <a:gd name="adj1" fmla="val 50000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2" idx="3"/>
            <a:endCxn id="34" idx="1"/>
          </p:cNvCxnSpPr>
          <p:nvPr/>
        </p:nvCxnSpPr>
        <p:spPr>
          <a:xfrm>
            <a:off x="6980673" y="4988365"/>
            <a:ext cx="1163899" cy="510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5299485" y="4993469"/>
            <a:ext cx="698339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ular Callout 39"/>
          <p:cNvSpPr/>
          <p:nvPr/>
        </p:nvSpPr>
        <p:spPr>
          <a:xfrm>
            <a:off x="10002794" y="1985763"/>
            <a:ext cx="1351006" cy="607669"/>
          </a:xfrm>
          <a:prstGeom prst="wedgeRoundRectCallout">
            <a:avLst>
              <a:gd name="adj1" fmla="val -84208"/>
              <a:gd name="adj2" fmla="val -16912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upp!</a:t>
            </a:r>
          </a:p>
        </p:txBody>
      </p:sp>
      <p:sp>
        <p:nvSpPr>
          <p:cNvPr id="41" name="Rounded Rectangular Callout 40"/>
          <p:cNvSpPr/>
          <p:nvPr/>
        </p:nvSpPr>
        <p:spPr>
          <a:xfrm>
            <a:off x="1577242" y="2012610"/>
            <a:ext cx="1351006" cy="607669"/>
          </a:xfrm>
          <a:prstGeom prst="wedgeRoundRectCallout">
            <a:avLst>
              <a:gd name="adj1" fmla="val 83651"/>
              <a:gd name="adj2" fmla="val 23187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Skala ut!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316635" y="2076025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316636" y="3454234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316635" y="4814119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Remote3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997824" y="2074052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6001212" y="3447157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5997824" y="4814119"/>
            <a:ext cx="982850" cy="348493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344477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cxnSp>
        <p:nvCxnSpPr>
          <p:cNvPr id="5" name="Elbow Connector 4"/>
          <p:cNvCxnSpPr>
            <a:stCxn id="17" idx="3"/>
            <a:endCxn id="20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7" idx="3"/>
            <a:endCxn id="18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17" idx="3"/>
            <a:endCxn id="19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nip Single Corner Rectangle 8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M</a:t>
            </a:r>
            <a:endParaRPr lang="sv-SE" dirty="0">
              <a:solidFill>
                <a:schemeClr val="bg1"/>
              </a:solidFill>
            </a:endParaRPr>
          </a:p>
        </p:txBody>
      </p:sp>
      <p:sp>
        <p:nvSpPr>
          <p:cNvPr id="10" name="Snip Single Corner Rectangle 9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Y</a:t>
            </a:r>
          </a:p>
        </p:txBody>
      </p:sp>
      <p:sp>
        <p:nvSpPr>
          <p:cNvPr id="11" name="Snip Single Corner Rectangle 10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M</a:t>
            </a:r>
            <a:endParaRPr lang="sv-SE" dirty="0">
              <a:solidFill>
                <a:schemeClr val="bg1"/>
              </a:solidFill>
            </a:endParaRPr>
          </a:p>
        </p:txBody>
      </p:sp>
      <p:sp>
        <p:nvSpPr>
          <p:cNvPr id="12" name="Snip Single Corner Rectangle 11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Y</a:t>
            </a:r>
            <a:endParaRPr lang="sv-SE" dirty="0">
              <a:solidFill>
                <a:schemeClr val="bg1"/>
              </a:solidFill>
            </a:endParaRPr>
          </a:p>
        </p:txBody>
      </p:sp>
      <p:sp>
        <p:nvSpPr>
          <p:cNvPr id="13" name="Snip Single Corner Rectangle 12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X</a:t>
            </a:r>
            <a:endParaRPr lang="sv-SE" dirty="0">
              <a:solidFill>
                <a:schemeClr val="bg1"/>
              </a:solidFill>
            </a:endParaRPr>
          </a:p>
        </p:txBody>
      </p:sp>
      <p:sp>
        <p:nvSpPr>
          <p:cNvPr id="14" name="Snip Single Corner Rectangle 13"/>
          <p:cNvSpPr/>
          <p:nvPr/>
        </p:nvSpPr>
        <p:spPr>
          <a:xfrm>
            <a:off x="1919950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A</a:t>
            </a:r>
            <a:endParaRPr lang="sv-SE" dirty="0">
              <a:solidFill>
                <a:schemeClr val="bg1"/>
              </a:solidFill>
            </a:endParaRPr>
          </a:p>
        </p:txBody>
      </p:sp>
      <p:sp>
        <p:nvSpPr>
          <p:cNvPr id="15" name="Snip Single Corner Rectangle 14"/>
          <p:cNvSpPr/>
          <p:nvPr/>
        </p:nvSpPr>
        <p:spPr>
          <a:xfrm>
            <a:off x="1477199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X</a:t>
            </a:r>
            <a:endParaRPr lang="sv-SE" dirty="0">
              <a:solidFill>
                <a:schemeClr val="bg1"/>
              </a:solidFill>
            </a:endParaRPr>
          </a:p>
        </p:txBody>
      </p:sp>
      <p:sp>
        <p:nvSpPr>
          <p:cNvPr id="16" name="Snip Single Corner Rectangle 15"/>
          <p:cNvSpPr/>
          <p:nvPr/>
        </p:nvSpPr>
        <p:spPr>
          <a:xfrm>
            <a:off x="5486772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A</a:t>
            </a:r>
            <a:endParaRPr lang="sv-SE" dirty="0">
              <a:solidFill>
                <a:schemeClr val="bg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21" name="Rounded Rectangular Callout 20"/>
          <p:cNvSpPr/>
          <p:nvPr/>
        </p:nvSpPr>
        <p:spPr>
          <a:xfrm>
            <a:off x="5164540" y="1534826"/>
            <a:ext cx="2132683" cy="584793"/>
          </a:xfrm>
          <a:prstGeom prst="wedgeRoundRectCallout">
            <a:avLst>
              <a:gd name="adj1" fmla="val -21405"/>
              <a:gd name="adj2" fmla="val 8334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Samma </a:t>
            </a:r>
            <a:r>
              <a:rPr lang="sv-SE" b="1" dirty="0" err="1"/>
              <a:t>hashindex</a:t>
            </a:r>
            <a:endParaRPr lang="sv-SE" b="1" dirty="0"/>
          </a:p>
        </p:txBody>
      </p:sp>
      <p:sp>
        <p:nvSpPr>
          <p:cNvPr id="22" name="Rounded Rectangular Callout 21"/>
          <p:cNvSpPr/>
          <p:nvPr/>
        </p:nvSpPr>
        <p:spPr>
          <a:xfrm>
            <a:off x="5539147" y="4342271"/>
            <a:ext cx="2606779" cy="865239"/>
          </a:xfrm>
          <a:prstGeom prst="wedgeRoundRectCallout">
            <a:avLst>
              <a:gd name="adj1" fmla="val -20845"/>
              <a:gd name="adj2" fmla="val -7657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Affinitet mellan </a:t>
            </a:r>
            <a:r>
              <a:rPr lang="sv-SE" b="1" dirty="0" err="1"/>
              <a:t>hashindex</a:t>
            </a:r>
            <a:r>
              <a:rPr lang="sv-SE" b="1" dirty="0"/>
              <a:t> och </a:t>
            </a:r>
            <a:r>
              <a:rPr lang="sv-SE" b="1" dirty="0" err="1"/>
              <a:t>actor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87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nip Single Corner Rectangle 23"/>
          <p:cNvSpPr/>
          <p:nvPr/>
        </p:nvSpPr>
        <p:spPr>
          <a:xfrm>
            <a:off x="358279" y="3207152"/>
            <a:ext cx="951212" cy="1105092"/>
          </a:xfrm>
          <a:prstGeom prst="snip1Rect">
            <a:avLst/>
          </a:prstGeom>
          <a:solidFill>
            <a:srgbClr val="B2BECE"/>
          </a:solidFill>
          <a:ln w="136525" cap="rnd">
            <a:solidFill>
              <a:srgbClr val="B2BECE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3" name="Snip Single Corner Rectangle 22"/>
          <p:cNvSpPr/>
          <p:nvPr/>
        </p:nvSpPr>
        <p:spPr>
          <a:xfrm>
            <a:off x="1505136" y="3207152"/>
            <a:ext cx="951212" cy="1105092"/>
          </a:xfrm>
          <a:prstGeom prst="snip1Rect">
            <a:avLst/>
          </a:prstGeom>
          <a:solidFill>
            <a:srgbClr val="B2BECE"/>
          </a:solidFill>
          <a:ln w="136525" cap="rnd">
            <a:solidFill>
              <a:srgbClr val="B2BECE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22" name="Snip Single Corner Rectangle 21"/>
          <p:cNvSpPr/>
          <p:nvPr/>
        </p:nvSpPr>
        <p:spPr>
          <a:xfrm>
            <a:off x="2651993" y="3221173"/>
            <a:ext cx="951212" cy="1105092"/>
          </a:xfrm>
          <a:prstGeom prst="snip1Rect">
            <a:avLst/>
          </a:prstGeom>
          <a:solidFill>
            <a:srgbClr val="B2BECE"/>
          </a:solidFill>
          <a:ln w="136525" cap="rnd">
            <a:solidFill>
              <a:srgbClr val="B2BECE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sp>
        <p:nvSpPr>
          <p:cNvPr id="6" name="Rounded Rectangle 5"/>
          <p:cNvSpPr/>
          <p:nvPr/>
        </p:nvSpPr>
        <p:spPr>
          <a:xfrm>
            <a:off x="405033" y="3296066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OCR: 789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05033" y="3637827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Betalning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05033" y="3989056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…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1890" y="3296066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OCR: 123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1551890" y="3637827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 smtClean="0"/>
              <a:t>Stoppa</a:t>
            </a:r>
            <a:endParaRPr lang="sv-SE" sz="11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1551890" y="3989056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…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698747" y="3310086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OCR:456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698747" y="3651847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Skapa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698747" y="3989056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…</a:t>
            </a:r>
          </a:p>
        </p:txBody>
      </p:sp>
      <p:sp>
        <p:nvSpPr>
          <p:cNvPr id="17" name="Snip Single Corner Rectangle 16"/>
          <p:cNvSpPr/>
          <p:nvPr/>
        </p:nvSpPr>
        <p:spPr>
          <a:xfrm>
            <a:off x="3798850" y="3221173"/>
            <a:ext cx="951212" cy="1105092"/>
          </a:xfrm>
          <a:prstGeom prst="snip1Rect">
            <a:avLst/>
          </a:prstGeom>
          <a:solidFill>
            <a:srgbClr val="B2BECE"/>
          </a:solidFill>
          <a:ln w="136525" cap="rnd">
            <a:solidFill>
              <a:srgbClr val="B2BECE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18" name="Rounded Rectangle 17"/>
          <p:cNvSpPr/>
          <p:nvPr/>
        </p:nvSpPr>
        <p:spPr>
          <a:xfrm>
            <a:off x="3845604" y="3310086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OCR: 123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845604" y="3651847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Skapa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845604" y="3989056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…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5117044" y="3509959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120956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/>
          <p:cNvCxnSpPr/>
          <p:nvPr/>
        </p:nvCxnSpPr>
        <p:spPr>
          <a:xfrm>
            <a:off x="4798291" y="3773720"/>
            <a:ext cx="3399539" cy="10394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>
            <a:off x="4798291" y="3773720"/>
            <a:ext cx="3391304" cy="1286674"/>
          </a:xfrm>
          <a:prstGeom prst="bentConnector3">
            <a:avLst>
              <a:gd name="adj1" fmla="val 3463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Snip Single Corner Rectangle 54"/>
          <p:cNvSpPr/>
          <p:nvPr/>
        </p:nvSpPr>
        <p:spPr>
          <a:xfrm>
            <a:off x="8339198" y="4578397"/>
            <a:ext cx="951212" cy="1105092"/>
          </a:xfrm>
          <a:prstGeom prst="snip1Rect">
            <a:avLst/>
          </a:prstGeom>
          <a:solidFill>
            <a:srgbClr val="B2BECE"/>
          </a:solidFill>
          <a:ln w="136525" cap="rnd">
            <a:solidFill>
              <a:srgbClr val="B2BECE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4" name="Snip Single Corner Rectangle 53"/>
          <p:cNvSpPr/>
          <p:nvPr/>
        </p:nvSpPr>
        <p:spPr>
          <a:xfrm>
            <a:off x="8340592" y="3230264"/>
            <a:ext cx="951212" cy="1105092"/>
          </a:xfrm>
          <a:prstGeom prst="snip1Rect">
            <a:avLst/>
          </a:prstGeom>
          <a:solidFill>
            <a:srgbClr val="B2BECE"/>
          </a:solidFill>
          <a:ln w="136525" cap="rnd">
            <a:solidFill>
              <a:srgbClr val="B2BECE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3" name="Snip Single Corner Rectangle 52"/>
          <p:cNvSpPr/>
          <p:nvPr/>
        </p:nvSpPr>
        <p:spPr>
          <a:xfrm>
            <a:off x="8355149" y="1929334"/>
            <a:ext cx="951212" cy="1105092"/>
          </a:xfrm>
          <a:prstGeom prst="snip1Rect">
            <a:avLst/>
          </a:prstGeom>
          <a:solidFill>
            <a:srgbClr val="B2BECE"/>
          </a:solidFill>
          <a:ln w="136525" cap="rnd">
            <a:solidFill>
              <a:srgbClr val="B2BECE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52" name="Snip Single Corner Rectangle 51"/>
          <p:cNvSpPr/>
          <p:nvPr/>
        </p:nvSpPr>
        <p:spPr>
          <a:xfrm>
            <a:off x="7189040" y="1931358"/>
            <a:ext cx="951212" cy="1105092"/>
          </a:xfrm>
          <a:prstGeom prst="snip1Rect">
            <a:avLst/>
          </a:prstGeom>
          <a:solidFill>
            <a:srgbClr val="B2BECE"/>
          </a:solidFill>
          <a:ln w="136525" cap="rnd">
            <a:solidFill>
              <a:srgbClr val="B2BECE"/>
            </a:solidFill>
            <a:rou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ConsistentHashRouter</a:t>
            </a:r>
            <a:endParaRPr lang="sv-SE" b="1" dirty="0"/>
          </a:p>
        </p:txBody>
      </p:sp>
      <p:sp>
        <p:nvSpPr>
          <p:cNvPr id="26" name="Rounded Rectangle 25"/>
          <p:cNvSpPr/>
          <p:nvPr/>
        </p:nvSpPr>
        <p:spPr>
          <a:xfrm>
            <a:off x="8393293" y="2020271"/>
            <a:ext cx="857704" cy="27178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OCR: 123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93293" y="2362032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Skapa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393292" y="2714016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…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7237807" y="2020492"/>
            <a:ext cx="857704" cy="27178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OCR: 123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7237807" y="2362253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 smtClean="0"/>
              <a:t>Stoppa</a:t>
            </a:r>
            <a:endParaRPr lang="sv-SE" sz="1100" b="1" dirty="0"/>
          </a:p>
        </p:txBody>
      </p:sp>
      <p:sp>
        <p:nvSpPr>
          <p:cNvPr id="32" name="Rounded Rectangle 31"/>
          <p:cNvSpPr/>
          <p:nvPr/>
        </p:nvSpPr>
        <p:spPr>
          <a:xfrm>
            <a:off x="7237807" y="2714435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…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8393292" y="3301633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OCR:456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8393292" y="3643394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Skapa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8385952" y="3997092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…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8395458" y="4600387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OCR: 789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8395458" y="4942148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Betalning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8393292" y="5280061"/>
            <a:ext cx="857704" cy="27178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b="1" dirty="0"/>
              <a:t>…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9991883" y="2234165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9991883" y="350037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9991882" y="4872175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9454230" y="2476589"/>
            <a:ext cx="436556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9454230" y="3744514"/>
            <a:ext cx="436556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9455312" y="5123628"/>
            <a:ext cx="436556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/>
          <p:cNvCxnSpPr/>
          <p:nvPr/>
        </p:nvCxnSpPr>
        <p:spPr>
          <a:xfrm flipV="1">
            <a:off x="4798291" y="2483904"/>
            <a:ext cx="2274085" cy="1289816"/>
          </a:xfrm>
          <a:prstGeom prst="bentConnector3">
            <a:avLst>
              <a:gd name="adj1" fmla="val 51244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ounded Rectangular Callout 49"/>
          <p:cNvSpPr/>
          <p:nvPr/>
        </p:nvSpPr>
        <p:spPr>
          <a:xfrm>
            <a:off x="5277238" y="1478686"/>
            <a:ext cx="1316190" cy="767467"/>
          </a:xfrm>
          <a:prstGeom prst="wedgeRoundRectCallout">
            <a:avLst>
              <a:gd name="adj1" fmla="val 72565"/>
              <a:gd name="adj2" fmla="val 2912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Löser race </a:t>
            </a:r>
            <a:r>
              <a:rPr lang="sv-SE" b="1" dirty="0" err="1"/>
              <a:t>conditions</a:t>
            </a:r>
            <a:endParaRPr lang="sv-SE" b="1" dirty="0"/>
          </a:p>
        </p:txBody>
      </p:sp>
      <p:sp>
        <p:nvSpPr>
          <p:cNvPr id="21" name="Rounded Rectangle 20"/>
          <p:cNvSpPr/>
          <p:nvPr/>
        </p:nvSpPr>
        <p:spPr>
          <a:xfrm>
            <a:off x="5117044" y="3509959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58279" y="3207152"/>
            <a:ext cx="4391783" cy="1119113"/>
            <a:chOff x="358279" y="3207152"/>
            <a:chExt cx="4391783" cy="1119113"/>
          </a:xfrm>
        </p:grpSpPr>
        <p:sp>
          <p:nvSpPr>
            <p:cNvPr id="24" name="Snip Single Corner Rectangle 23"/>
            <p:cNvSpPr/>
            <p:nvPr/>
          </p:nvSpPr>
          <p:spPr>
            <a:xfrm>
              <a:off x="358279" y="3207152"/>
              <a:ext cx="951212" cy="1105092"/>
            </a:xfrm>
            <a:prstGeom prst="snip1Rect">
              <a:avLst/>
            </a:prstGeom>
            <a:solidFill>
              <a:srgbClr val="B2BECE"/>
            </a:solidFill>
            <a:ln w="136525" cap="rnd">
              <a:solidFill>
                <a:srgbClr val="B2BECE"/>
              </a:solidFill>
              <a:rou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 sz="1200" dirty="0"/>
            </a:p>
          </p:txBody>
        </p:sp>
        <p:sp>
          <p:nvSpPr>
            <p:cNvPr id="23" name="Snip Single Corner Rectangle 22"/>
            <p:cNvSpPr/>
            <p:nvPr/>
          </p:nvSpPr>
          <p:spPr>
            <a:xfrm>
              <a:off x="1505136" y="3207152"/>
              <a:ext cx="951212" cy="1105092"/>
            </a:xfrm>
            <a:prstGeom prst="snip1Rect">
              <a:avLst/>
            </a:prstGeom>
            <a:solidFill>
              <a:srgbClr val="B2BECE"/>
            </a:solidFill>
            <a:ln w="136525" cap="rnd">
              <a:solidFill>
                <a:srgbClr val="B2BECE"/>
              </a:solidFill>
              <a:rou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 sz="1200" dirty="0"/>
            </a:p>
          </p:txBody>
        </p:sp>
        <p:sp>
          <p:nvSpPr>
            <p:cNvPr id="22" name="Snip Single Corner Rectangle 21"/>
            <p:cNvSpPr/>
            <p:nvPr/>
          </p:nvSpPr>
          <p:spPr>
            <a:xfrm>
              <a:off x="2651993" y="3221173"/>
              <a:ext cx="951212" cy="1105092"/>
            </a:xfrm>
            <a:prstGeom prst="snip1Rect">
              <a:avLst/>
            </a:prstGeom>
            <a:solidFill>
              <a:srgbClr val="B2BECE"/>
            </a:solidFill>
            <a:ln w="136525" cap="rnd">
              <a:solidFill>
                <a:srgbClr val="B2BECE"/>
              </a:solidFill>
              <a:rou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 sz="1200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405033" y="3296066"/>
              <a:ext cx="857704" cy="271788"/>
            </a:xfrm>
            <a:prstGeom prst="roundRect">
              <a:avLst/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/>
                <a:t>OCR: 789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405033" y="3637827"/>
              <a:ext cx="857704" cy="271788"/>
            </a:xfrm>
            <a:prstGeom prst="roundRect">
              <a:avLst/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/>
                <a:t>Betalning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405033" y="3989056"/>
              <a:ext cx="857704" cy="271788"/>
            </a:xfrm>
            <a:prstGeom prst="roundRect">
              <a:avLst/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/>
                <a:t>…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551890" y="3296066"/>
              <a:ext cx="857704" cy="271788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/>
                <a:t>OCR: 123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551890" y="3637827"/>
              <a:ext cx="857704" cy="271788"/>
            </a:xfrm>
            <a:prstGeom prst="roundRect">
              <a:avLst/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 smtClean="0"/>
                <a:t>Stoppa</a:t>
              </a:r>
              <a:endParaRPr lang="sv-SE" sz="1100" b="1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1551890" y="3989056"/>
              <a:ext cx="857704" cy="271788"/>
            </a:xfrm>
            <a:prstGeom prst="roundRect">
              <a:avLst/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/>
                <a:t>…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2698747" y="3310086"/>
              <a:ext cx="857704" cy="271788"/>
            </a:xfrm>
            <a:prstGeom prst="roundRect">
              <a:avLst/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/>
                <a:t>OCR:456</a:t>
              </a: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2698747" y="3651847"/>
              <a:ext cx="857704" cy="271788"/>
            </a:xfrm>
            <a:prstGeom prst="roundRect">
              <a:avLst/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/>
                <a:t>Skapa</a:t>
              </a: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2698747" y="3989056"/>
              <a:ext cx="857704" cy="271788"/>
            </a:xfrm>
            <a:prstGeom prst="roundRect">
              <a:avLst/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/>
                <a:t>…</a:t>
              </a:r>
            </a:p>
          </p:txBody>
        </p:sp>
        <p:sp>
          <p:nvSpPr>
            <p:cNvPr id="17" name="Snip Single Corner Rectangle 16"/>
            <p:cNvSpPr/>
            <p:nvPr/>
          </p:nvSpPr>
          <p:spPr>
            <a:xfrm>
              <a:off x="3798850" y="3221173"/>
              <a:ext cx="951212" cy="1105092"/>
            </a:xfrm>
            <a:prstGeom prst="snip1Rect">
              <a:avLst/>
            </a:prstGeom>
            <a:solidFill>
              <a:srgbClr val="B2BECE"/>
            </a:solidFill>
            <a:ln w="136525" cap="rnd">
              <a:solidFill>
                <a:srgbClr val="B2BECE"/>
              </a:solidFill>
              <a:rou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 sz="1200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3845604" y="3310086"/>
              <a:ext cx="857704" cy="271788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/>
                <a:t>OCR: 123</a:t>
              </a: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3845604" y="3651847"/>
              <a:ext cx="857704" cy="271788"/>
            </a:xfrm>
            <a:prstGeom prst="roundRect">
              <a:avLst/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/>
                <a:t>Skapa</a:t>
              </a: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3845604" y="3989056"/>
              <a:ext cx="857704" cy="271788"/>
            </a:xfrm>
            <a:prstGeom prst="roundRect">
              <a:avLst/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100" b="1" dirty="0"/>
                <a:t>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847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224116" y="1487156"/>
            <a:ext cx="5967884" cy="3567165"/>
          </a:xfrm>
          <a:prstGeom prst="rect">
            <a:avLst/>
          </a:prstGeom>
          <a:solidFill>
            <a:srgbClr val="48597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lt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1487156"/>
            <a:ext cx="6224116" cy="3567165"/>
          </a:xfrm>
          <a:prstGeom prst="rect">
            <a:avLst/>
          </a:prstGeom>
          <a:solidFill>
            <a:srgbClr val="6E4545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OOP </a:t>
            </a:r>
            <a:r>
              <a:rPr lang="sv-SE" dirty="0" smtClean="0"/>
              <a:t>vs.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06411" y="1821839"/>
            <a:ext cx="4334164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smtClean="0"/>
              <a:t>OOP</a:t>
            </a:r>
          </a:p>
          <a:p>
            <a:pPr marL="0" indent="0">
              <a:buNone/>
            </a:pPr>
            <a:endParaRPr lang="sv-SE" b="1" dirty="0"/>
          </a:p>
          <a:p>
            <a:r>
              <a:rPr lang="sv-SE" b="1" dirty="0" smtClean="0"/>
              <a:t>Objekt</a:t>
            </a:r>
          </a:p>
          <a:p>
            <a:r>
              <a:rPr lang="sv-SE" b="1" dirty="0" smtClean="0"/>
              <a:t>Objekt har </a:t>
            </a:r>
            <a:r>
              <a:rPr lang="sv-SE" b="1" dirty="0" err="1" smtClean="0"/>
              <a:t>state</a:t>
            </a:r>
            <a:endParaRPr lang="sv-SE" b="1" dirty="0" smtClean="0"/>
          </a:p>
          <a:p>
            <a:r>
              <a:rPr lang="sv-SE" b="1" dirty="0" smtClean="0"/>
              <a:t>Objekt har beteende</a:t>
            </a:r>
          </a:p>
          <a:p>
            <a:r>
              <a:rPr lang="sv-SE" b="1" dirty="0" smtClean="0"/>
              <a:t>Synkrona funktionsanrop</a:t>
            </a:r>
            <a:endParaRPr lang="sv-SE" b="1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11300" y="1821839"/>
            <a:ext cx="433416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sv-SE" b="1" dirty="0" err="1" smtClean="0"/>
              <a:t>Actor</a:t>
            </a:r>
            <a:r>
              <a:rPr lang="sv-SE" b="1" dirty="0" smtClean="0"/>
              <a:t> </a:t>
            </a:r>
            <a:r>
              <a:rPr lang="sv-SE" b="1" dirty="0" err="1" smtClean="0"/>
              <a:t>Model</a:t>
            </a:r>
            <a:endParaRPr lang="sv-SE" b="1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sv-SE" b="1" dirty="0" smtClean="0"/>
          </a:p>
          <a:p>
            <a:r>
              <a:rPr lang="sv-SE" b="1" dirty="0" err="1" smtClean="0"/>
              <a:t>Actors</a:t>
            </a:r>
            <a:endParaRPr lang="sv-SE" b="1" dirty="0" smtClean="0"/>
          </a:p>
          <a:p>
            <a:r>
              <a:rPr lang="sv-SE" b="1" dirty="0" err="1" smtClean="0"/>
              <a:t>Actors</a:t>
            </a:r>
            <a:r>
              <a:rPr lang="sv-SE" b="1" dirty="0" smtClean="0"/>
              <a:t> har </a:t>
            </a:r>
            <a:r>
              <a:rPr lang="sv-SE" b="1" dirty="0" err="1" smtClean="0"/>
              <a:t>state</a:t>
            </a:r>
            <a:endParaRPr lang="sv-SE" b="1" dirty="0" smtClean="0"/>
          </a:p>
          <a:p>
            <a:r>
              <a:rPr lang="sv-SE" b="1" dirty="0" err="1" smtClean="0"/>
              <a:t>Actors</a:t>
            </a:r>
            <a:r>
              <a:rPr lang="sv-SE" b="1" dirty="0" smtClean="0"/>
              <a:t> har beteende</a:t>
            </a:r>
          </a:p>
          <a:p>
            <a:r>
              <a:rPr lang="sv-SE" b="1" dirty="0" smtClean="0"/>
              <a:t>Asynkrona meddelanden</a:t>
            </a:r>
            <a:endParaRPr lang="sv-SE" b="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5077180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4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Varför </a:t>
            </a:r>
            <a:r>
              <a:rPr lang="sv-SE" sz="4400" b="1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Actors</a:t>
            </a:r>
            <a:r>
              <a:rPr lang="sv-SE" sz="4400" b="1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??  Den synkrona modellen har ju fungerat fint i 60 år!?</a:t>
            </a:r>
            <a:endParaRPr lang="sv-SE" sz="44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33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cxnSp>
        <p:nvCxnSpPr>
          <p:cNvPr id="8" name="Elbow Connector 7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147596" y="3128833"/>
            <a:ext cx="1368462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nip Single Corner Rectangle 11"/>
          <p:cNvSpPr/>
          <p:nvPr/>
        </p:nvSpPr>
        <p:spPr>
          <a:xfrm>
            <a:off x="2820189" y="294872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3" name="Snip Single Corner Rectangle 12"/>
          <p:cNvSpPr/>
          <p:nvPr/>
        </p:nvSpPr>
        <p:spPr>
          <a:xfrm>
            <a:off x="5672621" y="2425955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4" name="Snip Single Corner Rectangle 13"/>
          <p:cNvSpPr/>
          <p:nvPr/>
        </p:nvSpPr>
        <p:spPr>
          <a:xfrm>
            <a:off x="5672622" y="304744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5" name="Snip Single Corner Rectangle 14"/>
          <p:cNvSpPr/>
          <p:nvPr/>
        </p:nvSpPr>
        <p:spPr>
          <a:xfrm>
            <a:off x="5672622" y="3650402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738925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Sender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2147596" y="3407659"/>
            <a:ext cx="1368462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nip Single Corner Rectangle 17"/>
          <p:cNvSpPr/>
          <p:nvPr/>
        </p:nvSpPr>
        <p:spPr>
          <a:xfrm>
            <a:off x="2409940" y="3186826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19" name="Rounded Rectangular Callout 18"/>
          <p:cNvSpPr/>
          <p:nvPr/>
        </p:nvSpPr>
        <p:spPr>
          <a:xfrm>
            <a:off x="840665" y="4010620"/>
            <a:ext cx="4179545" cy="1780580"/>
          </a:xfrm>
          <a:prstGeom prst="wedgeRoundRectCallout">
            <a:avLst>
              <a:gd name="adj1" fmla="val -19881"/>
              <a:gd name="adj2" fmla="val -6137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/>
              <a:t>En fråga distribueras till alla </a:t>
            </a:r>
            <a:r>
              <a:rPr lang="sv-SE" b="1" dirty="0" err="1"/>
              <a:t>workers</a:t>
            </a:r>
            <a:r>
              <a:rPr lang="sv-SE" b="1" dirty="0"/>
              <a:t>.</a:t>
            </a:r>
          </a:p>
          <a:p>
            <a:r>
              <a:rPr lang="sv-SE" b="1" dirty="0"/>
              <a:t>Första svaret returneras till avsändaren</a:t>
            </a:r>
          </a:p>
          <a:p>
            <a:endParaRPr lang="sv-SE" b="1" dirty="0"/>
          </a:p>
          <a:p>
            <a:r>
              <a:rPr lang="sv-SE" b="1" dirty="0"/>
              <a:t>Konceptuellt samma som TPL </a:t>
            </a:r>
            <a:r>
              <a:rPr lang="sv-SE" b="1" dirty="0" err="1"/>
              <a:t>Task.WaitAny</a:t>
            </a:r>
            <a:r>
              <a:rPr lang="sv-SE" b="1" dirty="0"/>
              <a:t>(tasks</a:t>
            </a:r>
            <a:r>
              <a:rPr lang="sv-SE" b="1" dirty="0" smtClean="0"/>
              <a:t>)</a:t>
            </a:r>
            <a:endParaRPr lang="sv-SE" b="1" dirty="0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ScatterGatherFirstCompletedRouter</a:t>
            </a:r>
            <a:endParaRPr lang="sv-SE" b="1" dirty="0"/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384020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Demo – Använd routers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dirty="0" err="1" smtClean="0"/>
              <a:t>RoundRobin</a:t>
            </a:r>
            <a:endParaRPr lang="sv-SE" b="1" dirty="0"/>
          </a:p>
          <a:p>
            <a:pPr marL="0" indent="0">
              <a:buNone/>
            </a:pPr>
            <a:r>
              <a:rPr lang="sv-SE" b="1" dirty="0" err="1" smtClean="0"/>
              <a:t>ConsistentHash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28882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Become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v-SE" b="1" i="1" dirty="0" err="1" smtClean="0"/>
              <a:t>Become</a:t>
            </a:r>
            <a:r>
              <a:rPr lang="sv-SE" b="1" dirty="0" smtClean="0"/>
              <a:t> eller </a:t>
            </a:r>
            <a:r>
              <a:rPr lang="sv-SE" b="1" i="1" dirty="0" err="1" smtClean="0"/>
              <a:t>hotswap</a:t>
            </a:r>
            <a:r>
              <a:rPr lang="sv-SE" b="1" dirty="0" smtClean="0"/>
              <a:t> innebär att en </a:t>
            </a:r>
            <a:r>
              <a:rPr lang="sv-SE" b="1" dirty="0" err="1" smtClean="0"/>
              <a:t>actor</a:t>
            </a:r>
            <a:r>
              <a:rPr lang="sv-SE" b="1" dirty="0" smtClean="0"/>
              <a:t> kan byta beteende när den tar emot ett visst meddelande.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I Akka.NET sker detta via metoderna .</a:t>
            </a:r>
            <a:r>
              <a:rPr lang="sv-SE" b="1" i="1" dirty="0" err="1" smtClean="0"/>
              <a:t>Become</a:t>
            </a:r>
            <a:r>
              <a:rPr lang="sv-SE" b="1" dirty="0" smtClean="0"/>
              <a:t> samt </a:t>
            </a:r>
            <a:r>
              <a:rPr lang="sv-SE" b="1" i="1" dirty="0" smtClean="0"/>
              <a:t>.</a:t>
            </a:r>
            <a:r>
              <a:rPr lang="sv-SE" b="1" i="1" dirty="0" err="1" smtClean="0"/>
              <a:t>Unbecome</a:t>
            </a:r>
            <a:endParaRPr lang="sv-SE" b="1" i="1" dirty="0" smtClean="0"/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Praktiskt när man skapar </a:t>
            </a:r>
            <a:r>
              <a:rPr lang="sv-SE" b="1" dirty="0" err="1" smtClean="0"/>
              <a:t>state</a:t>
            </a:r>
            <a:r>
              <a:rPr lang="sv-SE" b="1" dirty="0" smtClean="0"/>
              <a:t> </a:t>
            </a:r>
            <a:r>
              <a:rPr lang="sv-SE" b="1" dirty="0" err="1" smtClean="0"/>
              <a:t>machines</a:t>
            </a:r>
            <a:r>
              <a:rPr lang="sv-SE" b="1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24477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491285" y="234478"/>
            <a:ext cx="9061789" cy="6358827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49664" y="360946"/>
            <a:ext cx="10515600" cy="6497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Alive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…//annan kod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this.hitpoints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&lt;= 0)</a:t>
            </a:r>
          </a:p>
          <a:p>
            <a:pPr marL="0" indent="0">
              <a:buNone/>
            </a:pP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this.Become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Dead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Dead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(){</a:t>
            </a: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Receive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sv-SE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Resurrect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&gt;(_ =&gt; {</a:t>
            </a:r>
          </a:p>
          <a:p>
            <a:pPr marL="0" indent="0">
              <a:buNone/>
            </a:pP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dirty="0" err="1" smtClean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this.hitpoints</a:t>
            </a:r>
            <a:r>
              <a:rPr lang="sv-SE" dirty="0" smtClean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this.maxHitpoints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this.Become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sv-SE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Alive</a:t>
            </a:r>
            <a:r>
              <a:rPr lang="sv-SE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sv-SE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sv-SE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);   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5259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92020" y="-1026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5400" b="1" dirty="0" smtClean="0">
                <a:effectLst>
                  <a:glow rad="101600">
                    <a:schemeClr val="bg1">
                      <a:alpha val="60000"/>
                    </a:schemeClr>
                  </a:glow>
                </a:effectLst>
              </a:rPr>
              <a:t>Felhantering i Java, C# och C</a:t>
            </a:r>
            <a:endParaRPr lang="sv-SE" sz="5400" b="1" dirty="0">
              <a:effectLst>
                <a:glow rad="101600">
                  <a:schemeClr val="bg1">
                    <a:alpha val="6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2094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580" y="0"/>
            <a:ext cx="9846839" cy="6858000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1552073" y="4638739"/>
            <a:ext cx="5121333" cy="1978629"/>
          </a:xfrm>
          <a:prstGeom prst="wedgeRoundRectCallout">
            <a:avLst>
              <a:gd name="adj1" fmla="val 67966"/>
              <a:gd name="adj2" fmla="val -41884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Leaky</a:t>
            </a:r>
            <a:r>
              <a:rPr lang="sv-SE" b="1" dirty="0"/>
              <a:t> </a:t>
            </a:r>
            <a:r>
              <a:rPr lang="sv-SE" b="1" dirty="0" err="1"/>
              <a:t>abstraction</a:t>
            </a:r>
            <a:r>
              <a:rPr lang="sv-SE" b="1" dirty="0"/>
              <a:t>, </a:t>
            </a:r>
            <a:r>
              <a:rPr lang="sv-SE" b="1" dirty="0" err="1"/>
              <a:t>exceptiontyper</a:t>
            </a:r>
            <a:r>
              <a:rPr lang="sv-SE" b="1" dirty="0"/>
              <a:t> från ett lägre lager kan läcka uppåt i arkitekturen.</a:t>
            </a:r>
          </a:p>
          <a:p>
            <a:endParaRPr lang="sv-SE" b="1" dirty="0"/>
          </a:p>
          <a:p>
            <a:r>
              <a:rPr lang="sv-SE" b="1" dirty="0"/>
              <a:t>Vet presentationslagret vad det ska göra med ett </a:t>
            </a:r>
            <a:r>
              <a:rPr lang="sv-SE" b="1" dirty="0" err="1"/>
              <a:t>EntityFrameworkPropertyNotMappedException</a:t>
            </a:r>
            <a:r>
              <a:rPr lang="sv-SE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5272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4704691"/>
            <a:ext cx="5602850" cy="1404000"/>
            <a:chOff x="3194253" y="4561816"/>
            <a:chExt cx="5602850" cy="1404000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Kaffemaskin</a:t>
              </a:r>
              <a:endParaRPr lang="sv-SE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Jag</a:t>
              </a:r>
              <a:endParaRPr lang="sv-S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6862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4543487"/>
            <a:ext cx="5602850" cy="1565204"/>
            <a:chOff x="3194253" y="4400612"/>
            <a:chExt cx="5602850" cy="1565204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Kaffemaskin</a:t>
              </a:r>
              <a:endParaRPr lang="sv-SE" b="1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14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Lägg i pengar</a:t>
              </a:r>
              <a:endParaRPr lang="sv-SE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Jag</a:t>
              </a:r>
              <a:endParaRPr lang="sv-S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466153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4543487"/>
            <a:ext cx="5602850" cy="1565204"/>
            <a:chOff x="3194253" y="4400612"/>
            <a:chExt cx="5602850" cy="1565204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Kaffemaskin</a:t>
              </a:r>
              <a:endParaRPr lang="sv-SE" b="1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14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Lägg i pengar</a:t>
              </a:r>
              <a:endParaRPr lang="sv-SE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Jag</a:t>
              </a:r>
              <a:endParaRPr lang="sv-SE" b="1" dirty="0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626361" y="5076821"/>
            <a:ext cx="1878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Lägg i mer pengar</a:t>
            </a:r>
          </a:p>
        </p:txBody>
      </p:sp>
    </p:spTree>
    <p:extLst>
      <p:ext uri="{BB962C8B-B14F-4D97-AF65-F5344CB8AC3E}">
        <p14:creationId xmlns:p14="http://schemas.microsoft.com/office/powerpoint/2010/main" val="354611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4543487"/>
            <a:ext cx="5602850" cy="1565204"/>
            <a:chOff x="3194253" y="4400612"/>
            <a:chExt cx="5602850" cy="1565204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Kaffemaskin</a:t>
              </a:r>
              <a:endParaRPr lang="sv-SE" b="1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14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Lägg i pengar</a:t>
              </a:r>
              <a:endParaRPr lang="sv-SE" b="1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911365" y="5822661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40219" y="5461729"/>
              <a:ext cx="1011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Får kaffe</a:t>
              </a:r>
              <a:endParaRPr lang="sv-SE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210165" y="4933946"/>
              <a:ext cx="18785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/>
                <a:t>Lägg i mer pengar</a:t>
              </a:r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Jag</a:t>
              </a:r>
              <a:endParaRPr lang="sv-S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8615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Moore’s</a:t>
            </a:r>
            <a:r>
              <a:rPr lang="sv-SE" b="1" dirty="0" smtClean="0"/>
              <a:t> lag</a:t>
            </a:r>
            <a:endParaRPr lang="sv-SE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157" y="1690688"/>
            <a:ext cx="6389383" cy="390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95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4543487"/>
            <a:ext cx="5602850" cy="1565204"/>
            <a:chOff x="3194253" y="4400612"/>
            <a:chExt cx="5602850" cy="1565204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Kaffemaskin</a:t>
              </a:r>
              <a:endParaRPr lang="sv-SE" b="1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14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Lägg i pengar</a:t>
              </a:r>
              <a:endParaRPr lang="sv-SE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Jag</a:t>
              </a:r>
              <a:endParaRPr lang="sv-S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13918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4543487"/>
            <a:ext cx="5602850" cy="1565204"/>
            <a:chOff x="3194253" y="4400612"/>
            <a:chExt cx="5602850" cy="1565204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Kaffemaskin</a:t>
              </a:r>
              <a:endParaRPr lang="sv-SE" b="1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14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Lägg i pengar</a:t>
              </a:r>
              <a:endParaRPr lang="sv-SE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Jag</a:t>
              </a:r>
              <a:endParaRPr lang="sv-SE" b="1" dirty="0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626361" y="5076821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Slut på bönor!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16802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4543487"/>
            <a:ext cx="5602850" cy="1565204"/>
            <a:chOff x="3194253" y="4400612"/>
            <a:chExt cx="5602850" cy="1565204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Kaffemaskin</a:t>
              </a:r>
              <a:endParaRPr lang="sv-SE" b="1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14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Lägg i pengar</a:t>
              </a:r>
              <a:endParaRPr lang="sv-SE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Jag</a:t>
              </a:r>
              <a:endParaRPr lang="sv-SE" b="1" dirty="0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626361" y="5076821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smtClean="0"/>
              <a:t>Slut på bönor!</a:t>
            </a:r>
            <a:endParaRPr lang="sv-SE" b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4665409" y="4631482"/>
            <a:ext cx="1610726" cy="1629341"/>
            <a:chOff x="1627954" y="4762555"/>
            <a:chExt cx="1610726" cy="1629341"/>
          </a:xfrm>
        </p:grpSpPr>
        <p:sp>
          <p:nvSpPr>
            <p:cNvPr id="11" name="Oval 10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</p:grpSp>
      <p:sp>
        <p:nvSpPr>
          <p:cNvPr id="9" name="Cross 8"/>
          <p:cNvSpPr/>
          <p:nvPr/>
        </p:nvSpPr>
        <p:spPr>
          <a:xfrm rot="18807735">
            <a:off x="5193767" y="5142974"/>
            <a:ext cx="554010" cy="527433"/>
          </a:xfrm>
          <a:prstGeom prst="plus">
            <a:avLst>
              <a:gd name="adj" fmla="val 37886"/>
            </a:avLst>
          </a:prstGeom>
          <a:solidFill>
            <a:srgbClr val="922E2E"/>
          </a:solidFill>
          <a:ln w="25400">
            <a:solidFill>
              <a:schemeClr val="tx1"/>
            </a:solidFill>
          </a:ln>
          <a:effectLst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33744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3512591"/>
            <a:ext cx="5602850" cy="2596100"/>
            <a:chOff x="3194253" y="3369716"/>
            <a:chExt cx="5602850" cy="2596100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Kaffemaskin</a:t>
              </a:r>
              <a:endParaRPr lang="sv-SE" b="1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1440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Lägg i pengar</a:t>
              </a:r>
              <a:endParaRPr lang="sv-SE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472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Slut på bönor!</a:t>
              </a:r>
              <a:endParaRPr lang="sv-SE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Jag</a:t>
              </a:r>
              <a:endParaRPr lang="sv-S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61422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1917413"/>
            <a:ext cx="5602850" cy="4191278"/>
            <a:chOff x="3194253" y="1774538"/>
            <a:chExt cx="5602850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Kaffemaskin</a:t>
              </a:r>
              <a:endParaRPr lang="sv-SE" b="1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14409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/>
                <a:t>Lägg i pengar</a:t>
              </a:r>
            </a:p>
            <a:p>
              <a:endParaRPr lang="sv-SE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472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/>
                <a:t>Slut på bönor!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Service-tekniker</a:t>
              </a:r>
              <a:endParaRPr lang="sv-SE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Jag</a:t>
              </a:r>
              <a:endParaRPr lang="sv-S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33723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1917413"/>
            <a:ext cx="6940718" cy="4191278"/>
            <a:chOff x="3194253" y="1774538"/>
            <a:chExt cx="6940718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Kaffemaskin</a:t>
              </a:r>
              <a:endParaRPr lang="sv-SE" b="1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14409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/>
                <a:t>Lägg i pengar</a:t>
              </a:r>
            </a:p>
            <a:p>
              <a:endParaRPr lang="sv-SE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472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/>
                <a:t>Slut på bönor!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Service-tekniker</a:t>
              </a:r>
              <a:endParaRPr lang="sv-SE" b="1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8626950" y="3369124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704771" y="3628284"/>
              <a:ext cx="14302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Fyll på bönor</a:t>
              </a:r>
              <a:endParaRPr lang="sv-SE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Jag</a:t>
              </a:r>
              <a:endParaRPr lang="sv-S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772847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1917413"/>
            <a:ext cx="6940718" cy="4191278"/>
            <a:chOff x="3194253" y="1774538"/>
            <a:chExt cx="6940718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Kaffemaskin</a:t>
              </a:r>
              <a:endParaRPr lang="sv-SE" b="1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14409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/>
                <a:t>Lägg i pengar</a:t>
              </a:r>
            </a:p>
            <a:p>
              <a:endParaRPr lang="sv-SE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472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/>
                <a:t>Slut på bönor!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Service-tekniker</a:t>
              </a:r>
              <a:endParaRPr lang="sv-SE" b="1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8626950" y="3369124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704771" y="3628284"/>
              <a:ext cx="14302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Fyll på bönor</a:t>
              </a:r>
              <a:endParaRPr lang="sv-SE" b="1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911365" y="5822661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40219" y="5461729"/>
              <a:ext cx="1011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smtClean="0"/>
                <a:t>Får kaffe</a:t>
              </a:r>
              <a:endParaRPr lang="sv-SE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smtClean="0"/>
                <a:t>Jag</a:t>
              </a:r>
              <a:endParaRPr lang="sv-S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878001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610449" y="1917413"/>
            <a:ext cx="6971101" cy="4191278"/>
            <a:chOff x="3194253" y="1774538"/>
            <a:chExt cx="6971101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/>
                <a:t>Service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814270" cy="3340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err="1" smtClean="0"/>
                <a:t>Request</a:t>
              </a:r>
              <a:endParaRPr lang="sv-SE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36302" cy="3340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err="1" smtClean="0"/>
                <a:t>Application</a:t>
              </a:r>
              <a:r>
                <a:rPr lang="sv-SE" b="1" dirty="0" smtClean="0"/>
                <a:t> </a:t>
              </a:r>
              <a:r>
                <a:rPr lang="sv-SE" b="1" dirty="0" err="1" smtClean="0"/>
                <a:t>error</a:t>
              </a:r>
              <a:endParaRPr lang="sv-SE" b="1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/>
                <a:t>Supervisor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8626950" y="3369124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704771" y="3628284"/>
              <a:ext cx="1460583" cy="3340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err="1" smtClean="0"/>
                <a:t>Manage</a:t>
              </a:r>
              <a:r>
                <a:rPr lang="sv-SE" b="1" dirty="0" smtClean="0"/>
                <a:t> </a:t>
              </a:r>
              <a:r>
                <a:rPr lang="sv-SE" b="1" dirty="0" err="1" smtClean="0"/>
                <a:t>failures</a:t>
              </a:r>
              <a:endParaRPr lang="sv-SE" b="1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911365" y="5822661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40219" y="5461729"/>
              <a:ext cx="930929" cy="3340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err="1" smtClean="0"/>
                <a:t>Response</a:t>
              </a:r>
              <a:endParaRPr lang="sv-SE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340219" y="4935621"/>
              <a:ext cx="1433926" cy="3340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b="1" dirty="0" err="1" smtClean="0"/>
                <a:t>Validation</a:t>
              </a:r>
              <a:r>
                <a:rPr lang="sv-SE" b="1" dirty="0" smtClean="0"/>
                <a:t> </a:t>
              </a:r>
              <a:r>
                <a:rPr lang="sv-SE" b="1" dirty="0" err="1" smtClean="0"/>
                <a:t>error</a:t>
              </a:r>
              <a:endParaRPr lang="sv-SE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err="1" smtClean="0"/>
                <a:t>Client</a:t>
              </a:r>
              <a:endParaRPr lang="sv-SE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2209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Supervise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 smtClean="0"/>
              <a:t>Alla </a:t>
            </a:r>
            <a:r>
              <a:rPr lang="sv-SE" b="1" dirty="0" err="1" smtClean="0"/>
              <a:t>actors</a:t>
            </a:r>
            <a:r>
              <a:rPr lang="sv-SE" b="1" dirty="0" smtClean="0"/>
              <a:t> har en supervisor som bestämmer vad som ska ske när ett fel uppstår.</a:t>
            </a:r>
          </a:p>
          <a:p>
            <a:pPr marL="0" indent="0">
              <a:buNone/>
            </a:pPr>
            <a:endParaRPr lang="sv-SE" b="1" dirty="0"/>
          </a:p>
          <a:p>
            <a:pPr marL="0" indent="0">
              <a:buNone/>
            </a:pPr>
            <a:r>
              <a:rPr lang="sv-SE" b="1" dirty="0" smtClean="0"/>
              <a:t>En supervisor kan välja att:</a:t>
            </a:r>
          </a:p>
          <a:p>
            <a:r>
              <a:rPr lang="sv-SE" b="1" dirty="0" smtClean="0"/>
              <a:t>Tvinga en omstart</a:t>
            </a:r>
          </a:p>
          <a:p>
            <a:r>
              <a:rPr lang="sv-SE" b="1" dirty="0" smtClean="0"/>
              <a:t>Stoppa</a:t>
            </a:r>
          </a:p>
          <a:p>
            <a:r>
              <a:rPr lang="sv-SE" b="1" dirty="0" smtClean="0"/>
              <a:t>Ignorera felet</a:t>
            </a:r>
          </a:p>
          <a:p>
            <a:r>
              <a:rPr lang="sv-SE" b="1" dirty="0" smtClean="0"/>
              <a:t>Eskalera felet till sin egen supervisor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92568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46081" y="226291"/>
            <a:ext cx="11961091" cy="66317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MyActor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: </a:t>
            </a:r>
            <a:r>
              <a:rPr lang="sv-SE" sz="18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ReceiveActor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b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…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SupervisorStrategy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SupervisorStrategy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new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OneForOneStrategy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maxNumberOfRetries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: 10, 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duration: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TimeSpan.FromSeconds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(30), 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decider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: x =&gt;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{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(x </a:t>
            </a:r>
            <a:r>
              <a:rPr lang="sv-SE" sz="1800" dirty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ArithmeticException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endParaRPr lang="sv-SE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Directive.Resume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sv-SE" sz="1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(x is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NotSupportedException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endParaRPr lang="sv-SE" sz="18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Directive.Stop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r>
              <a:rPr lang="sv-SE" sz="18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sv-SE" sz="1800" dirty="0" smtClean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sv-SE" sz="1800" dirty="0" err="1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sv-SE" sz="1800" dirty="0" smtClean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sv-SE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Directive.Restart</a:t>
            </a: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        });</a:t>
            </a:r>
          </a:p>
          <a:p>
            <a:pPr marL="0" indent="0">
              <a:buNone/>
            </a:pPr>
            <a:r>
              <a:rPr lang="sv-SE" sz="1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sv-SE" sz="18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sv-S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62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 rot="5400000">
            <a:off x="4249356" y="1631090"/>
            <a:ext cx="757989" cy="1239121"/>
            <a:chOff x="934190" y="2550866"/>
            <a:chExt cx="10419610" cy="1740012"/>
          </a:xfrm>
        </p:grpSpPr>
        <p:sp>
          <p:nvSpPr>
            <p:cNvPr id="7" name="Right Arrow 6"/>
            <p:cNvSpPr/>
            <p:nvPr/>
          </p:nvSpPr>
          <p:spPr>
            <a:xfrm>
              <a:off x="934191" y="2550866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934191" y="3023778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934190" y="3496690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0" name="Right Arrow 9"/>
            <p:cNvSpPr/>
            <p:nvPr/>
          </p:nvSpPr>
          <p:spPr>
            <a:xfrm>
              <a:off x="934190" y="3969602"/>
              <a:ext cx="10419609" cy="321276"/>
            </a:xfrm>
            <a:prstGeom prst="rightArrow">
              <a:avLst>
                <a:gd name="adj1" fmla="val 50000"/>
                <a:gd name="adj2" fmla="val 96947"/>
              </a:avLst>
            </a:prstGeom>
            <a:gradFill flip="none" rotWithShape="1">
              <a:gsLst>
                <a:gs pos="74000">
                  <a:srgbClr val="C8C8C8"/>
                </a:gs>
                <a:gs pos="0">
                  <a:schemeClr val="accent3">
                    <a:lumMod val="110000"/>
                    <a:satMod val="105000"/>
                    <a:tint val="67000"/>
                    <a:alpha val="0"/>
                  </a:schemeClr>
                </a:gs>
                <a:gs pos="100000">
                  <a:schemeClr val="tx1">
                    <a:lumMod val="95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20"/>
          <a:stretch/>
        </p:blipFill>
        <p:spPr>
          <a:xfrm>
            <a:off x="-1" y="3145133"/>
            <a:ext cx="12195187" cy="3712867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Inga problem!</a:t>
            </a:r>
            <a:endParaRPr lang="sv-SE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355897" y="1871656"/>
            <a:ext cx="28600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4400" b="1" dirty="0" smtClean="0"/>
              <a:t>X 1 000 000</a:t>
            </a:r>
            <a:endParaRPr lang="sv-SE" sz="4400" b="1" dirty="0"/>
          </a:p>
        </p:txBody>
      </p:sp>
      <p:sp>
        <p:nvSpPr>
          <p:cNvPr id="12" name="Rectangle 11"/>
          <p:cNvSpPr/>
          <p:nvPr/>
        </p:nvSpPr>
        <p:spPr>
          <a:xfrm flipH="1" flipV="1">
            <a:off x="-1" y="3122273"/>
            <a:ext cx="12191999" cy="45719"/>
          </a:xfrm>
          <a:prstGeom prst="rect">
            <a:avLst/>
          </a:prstGeom>
          <a:solidFill>
            <a:schemeClr val="tx1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b="1"/>
          </a:p>
        </p:txBody>
      </p:sp>
    </p:spTree>
    <p:extLst>
      <p:ext uri="{BB962C8B-B14F-4D97-AF65-F5344CB8AC3E}">
        <p14:creationId xmlns:p14="http://schemas.microsoft.com/office/powerpoint/2010/main" val="358313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831443" y="4866410"/>
            <a:ext cx="407237" cy="3880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39" name="Oval 38"/>
          <p:cNvSpPr/>
          <p:nvPr/>
        </p:nvSpPr>
        <p:spPr>
          <a:xfrm>
            <a:off x="1980000" y="510840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smtClean="0"/>
              <a:t>c1</a:t>
            </a:r>
            <a:endParaRPr lang="sv-SE" b="1" dirty="0"/>
          </a:p>
        </p:txBody>
      </p:sp>
      <p:sp>
        <p:nvSpPr>
          <p:cNvPr id="29" name="Rounded Rectangular Callout 28"/>
          <p:cNvSpPr/>
          <p:nvPr/>
        </p:nvSpPr>
        <p:spPr>
          <a:xfrm>
            <a:off x="574221" y="2878937"/>
            <a:ext cx="2649187" cy="646998"/>
          </a:xfrm>
          <a:prstGeom prst="wedgeRoundRectCallout">
            <a:avLst>
              <a:gd name="adj1" fmla="val 44861"/>
              <a:gd name="adj2" fmla="val 12210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OneForOne</a:t>
            </a:r>
            <a:r>
              <a:rPr lang="sv-SE" b="1" dirty="0"/>
              <a:t> supervisor</a:t>
            </a:r>
          </a:p>
        </p:txBody>
      </p:sp>
    </p:spTree>
    <p:extLst>
      <p:ext uri="{BB962C8B-B14F-4D97-AF65-F5344CB8AC3E}">
        <p14:creationId xmlns:p14="http://schemas.microsoft.com/office/powerpoint/2010/main" val="3136251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670570" y="4802285"/>
            <a:ext cx="1610726" cy="1629341"/>
            <a:chOff x="1627954" y="4762555"/>
            <a:chExt cx="1610726" cy="1629341"/>
          </a:xfrm>
        </p:grpSpPr>
        <p:sp>
          <p:nvSpPr>
            <p:cNvPr id="29" name="Oval 28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130" name="Oval 129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</p:grpSp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7" idx="7"/>
          </p:cNvCxnSpPr>
          <p:nvPr/>
        </p:nvCxnSpPr>
        <p:spPr>
          <a:xfrm flipH="1">
            <a:off x="2830003" y="4866410"/>
            <a:ext cx="408677" cy="38884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Group 118"/>
          <p:cNvGrpSpPr/>
          <p:nvPr/>
        </p:nvGrpSpPr>
        <p:grpSpPr>
          <a:xfrm>
            <a:off x="1978560" y="5109171"/>
            <a:ext cx="997527" cy="997527"/>
            <a:chOff x="1978560" y="5109171"/>
            <a:chExt cx="997527" cy="997527"/>
          </a:xfrm>
          <a:effectLst/>
        </p:grpSpPr>
        <p:sp>
          <p:nvSpPr>
            <p:cNvPr id="7" name="Oval 6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noFill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>
                <a:solidFill>
                  <a:schemeClr val="tx1"/>
                </a:solidFill>
              </a:endParaRPr>
            </a:p>
          </p:txBody>
        </p:sp>
        <p:sp>
          <p:nvSpPr>
            <p:cNvPr id="28" name="Cross 27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34" name="Rounded Rectangular Callout 33"/>
          <p:cNvSpPr/>
          <p:nvPr/>
        </p:nvSpPr>
        <p:spPr>
          <a:xfrm>
            <a:off x="574221" y="2878937"/>
            <a:ext cx="2649187" cy="646998"/>
          </a:xfrm>
          <a:prstGeom prst="wedgeRoundRectCallout">
            <a:avLst>
              <a:gd name="adj1" fmla="val 44861"/>
              <a:gd name="adj2" fmla="val 12210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OneForOne</a:t>
            </a:r>
            <a:r>
              <a:rPr lang="sv-SE" b="1" dirty="0"/>
              <a:t> supervisor</a:t>
            </a:r>
          </a:p>
        </p:txBody>
      </p:sp>
    </p:spTree>
    <p:extLst>
      <p:ext uri="{BB962C8B-B14F-4D97-AF65-F5344CB8AC3E}">
        <p14:creationId xmlns:p14="http://schemas.microsoft.com/office/powerpoint/2010/main" val="984278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831443" y="4866410"/>
            <a:ext cx="407237" cy="3880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39" name="Oval 38"/>
          <p:cNvSpPr/>
          <p:nvPr/>
        </p:nvSpPr>
        <p:spPr>
          <a:xfrm>
            <a:off x="1980000" y="510840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smtClean="0"/>
              <a:t>c1</a:t>
            </a:r>
            <a:endParaRPr lang="sv-SE" b="1" dirty="0"/>
          </a:p>
        </p:txBody>
      </p:sp>
      <p:sp>
        <p:nvSpPr>
          <p:cNvPr id="29" name="Rounded Rectangular Callout 28"/>
          <p:cNvSpPr/>
          <p:nvPr/>
        </p:nvSpPr>
        <p:spPr>
          <a:xfrm>
            <a:off x="9102205" y="2879236"/>
            <a:ext cx="2649187" cy="646998"/>
          </a:xfrm>
          <a:prstGeom prst="wedgeRoundRectCallout">
            <a:avLst>
              <a:gd name="adj1" fmla="val -45971"/>
              <a:gd name="adj2" fmla="val 12953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AllForOne</a:t>
            </a:r>
            <a:r>
              <a:rPr lang="sv-SE" b="1" dirty="0"/>
              <a:t> supervisor</a:t>
            </a:r>
          </a:p>
        </p:txBody>
      </p:sp>
    </p:spTree>
    <p:extLst>
      <p:ext uri="{BB962C8B-B14F-4D97-AF65-F5344CB8AC3E}">
        <p14:creationId xmlns:p14="http://schemas.microsoft.com/office/powerpoint/2010/main" val="65820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28"/>
          <p:cNvSpPr/>
          <p:nvPr/>
        </p:nvSpPr>
        <p:spPr>
          <a:xfrm>
            <a:off x="6469841" y="4810678"/>
            <a:ext cx="4267200" cy="1627411"/>
          </a:xfrm>
          <a:prstGeom prst="ellipse">
            <a:avLst/>
          </a:prstGeom>
          <a:solidFill>
            <a:srgbClr val="B04242"/>
          </a:solidFill>
          <a:ln w="234950">
            <a:solidFill>
              <a:srgbClr val="B04242">
                <a:alpha val="54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4" name="Oval 33"/>
          <p:cNvSpPr/>
          <p:nvPr/>
        </p:nvSpPr>
        <p:spPr>
          <a:xfrm>
            <a:off x="1970956" y="510724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smtClean="0"/>
              <a:t>c1</a:t>
            </a:r>
            <a:endParaRPr lang="sv-SE" b="1" dirty="0"/>
          </a:p>
        </p:txBody>
      </p:sp>
      <p:sp>
        <p:nvSpPr>
          <p:cNvPr id="130" name="Oval 129"/>
          <p:cNvSpPr/>
          <p:nvPr/>
        </p:nvSpPr>
        <p:spPr>
          <a:xfrm>
            <a:off x="6472722" y="4795101"/>
            <a:ext cx="4267200" cy="1627411"/>
          </a:xfrm>
          <a:prstGeom prst="ellipse">
            <a:avLst/>
          </a:prstGeom>
          <a:noFill/>
          <a:ln w="454025">
            <a:solidFill>
              <a:srgbClr val="B04242">
                <a:alpha val="31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</p:cNvCxnSpPr>
          <p:nvPr/>
        </p:nvCxnSpPr>
        <p:spPr>
          <a:xfrm flipH="1">
            <a:off x="2830003" y="4866410"/>
            <a:ext cx="408677" cy="38884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41" idx="7"/>
          </p:cNvCxnSpPr>
          <p:nvPr/>
        </p:nvCxnSpPr>
        <p:spPr>
          <a:xfrm flipH="1">
            <a:off x="7875922" y="4882683"/>
            <a:ext cx="374840" cy="38902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grpSp>
        <p:nvGrpSpPr>
          <p:cNvPr id="39" name="Group 38"/>
          <p:cNvGrpSpPr/>
          <p:nvPr/>
        </p:nvGrpSpPr>
        <p:grpSpPr>
          <a:xfrm>
            <a:off x="7024479" y="5125621"/>
            <a:ext cx="997527" cy="997527"/>
            <a:chOff x="1978560" y="5109171"/>
            <a:chExt cx="997527" cy="997527"/>
          </a:xfrm>
          <a:effectLst/>
        </p:grpSpPr>
        <p:sp>
          <p:nvSpPr>
            <p:cNvPr id="41" name="Oval 40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noFill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>
                <a:solidFill>
                  <a:schemeClr val="tx1"/>
                </a:solidFill>
              </a:endParaRPr>
            </a:p>
          </p:txBody>
        </p:sp>
        <p:sp>
          <p:nvSpPr>
            <p:cNvPr id="43" name="Cross 42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35" name="Rounded Rectangular Callout 34"/>
          <p:cNvSpPr/>
          <p:nvPr/>
        </p:nvSpPr>
        <p:spPr>
          <a:xfrm>
            <a:off x="9102205" y="2879236"/>
            <a:ext cx="2649187" cy="646998"/>
          </a:xfrm>
          <a:prstGeom prst="wedgeRoundRectCallout">
            <a:avLst>
              <a:gd name="adj1" fmla="val -45971"/>
              <a:gd name="adj2" fmla="val 129538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AllForOne</a:t>
            </a:r>
            <a:r>
              <a:rPr lang="sv-SE" b="1" dirty="0"/>
              <a:t> supervisor</a:t>
            </a:r>
          </a:p>
        </p:txBody>
      </p:sp>
    </p:spTree>
    <p:extLst>
      <p:ext uri="{BB962C8B-B14F-4D97-AF65-F5344CB8AC3E}">
        <p14:creationId xmlns:p14="http://schemas.microsoft.com/office/powerpoint/2010/main" val="4233788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22" idx="0"/>
            <a:endCxn id="3" idx="4"/>
          </p:cNvCxnSpPr>
          <p:nvPr/>
        </p:nvCxnSpPr>
        <p:spPr>
          <a:xfrm flipV="1">
            <a:off x="6057157" y="2479327"/>
            <a:ext cx="1" cy="46242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endCxn id="49" idx="0"/>
          </p:cNvCxnSpPr>
          <p:nvPr/>
        </p:nvCxnSpPr>
        <p:spPr>
          <a:xfrm>
            <a:off x="8283971" y="2479327"/>
            <a:ext cx="0" cy="46088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22" name="Isosceles Triangle 21"/>
          <p:cNvSpPr/>
          <p:nvPr/>
        </p:nvSpPr>
        <p:spPr>
          <a:xfrm>
            <a:off x="5154367" y="2941748"/>
            <a:ext cx="1805579" cy="1666346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err="1" smtClean="0"/>
              <a:t>User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49" name="Isosceles Triangle 48"/>
          <p:cNvSpPr/>
          <p:nvPr/>
        </p:nvSpPr>
        <p:spPr>
          <a:xfrm>
            <a:off x="7381181" y="2940211"/>
            <a:ext cx="1805579" cy="1667883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smtClean="0"/>
              <a:t>System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867273" y="1795897"/>
            <a:ext cx="195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”System 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39261" y="1795897"/>
            <a:ext cx="1239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716840" y="651974"/>
            <a:ext cx="1734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”</a:t>
            </a:r>
            <a:r>
              <a:rPr lang="sv-SE" i="1" dirty="0" err="1" smtClean="0">
                <a:solidFill>
                  <a:schemeClr val="tx1">
                    <a:lumMod val="85000"/>
                  </a:schemeClr>
                </a:solidFill>
              </a:rPr>
              <a:t>Root</a:t>
            </a:r>
            <a:r>
              <a:rPr lang="sv-SE" i="1" dirty="0" smtClean="0">
                <a:solidFill>
                  <a:schemeClr val="tx1">
                    <a:lumMod val="85000"/>
                  </a:schemeClr>
                </a:solidFill>
              </a:rPr>
              <a:t> Guardian”</a:t>
            </a:r>
            <a:endParaRPr lang="sv-SE" i="1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1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/>
              <a:t>Actor</a:t>
            </a:r>
            <a:r>
              <a:rPr lang="sv-SE" b="1" dirty="0"/>
              <a:t> </a:t>
            </a:r>
            <a:r>
              <a:rPr lang="sv-SE" b="1" dirty="0" err="1"/>
              <a:t>Lifecycle</a:t>
            </a:r>
            <a:endParaRPr lang="sv-SE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sv-SE" b="1" dirty="0" err="1"/>
              <a:t>PreStart</a:t>
            </a:r>
            <a:endParaRPr lang="sv-SE" b="1" dirty="0" smtClean="0"/>
          </a:p>
          <a:p>
            <a:r>
              <a:rPr lang="sv-SE" b="1" dirty="0" err="1" smtClean="0"/>
              <a:t>PreRestart</a:t>
            </a:r>
            <a:endParaRPr lang="sv-SE" b="1" dirty="0" smtClean="0"/>
          </a:p>
          <a:p>
            <a:r>
              <a:rPr lang="sv-SE" b="1" dirty="0" err="1" smtClean="0"/>
              <a:t>PostRestart</a:t>
            </a:r>
            <a:endParaRPr lang="sv-SE" b="1" dirty="0" smtClean="0"/>
          </a:p>
          <a:p>
            <a:r>
              <a:rPr lang="sv-SE" b="1" dirty="0" err="1"/>
              <a:t>PostStop</a:t>
            </a:r>
            <a:endParaRPr lang="sv-SE" b="1" dirty="0" smtClean="0"/>
          </a:p>
          <a:p>
            <a:endParaRPr lang="sv-SE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256" y="1181710"/>
            <a:ext cx="5669228" cy="541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067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err="1" smtClean="0"/>
              <a:t>Dependency</a:t>
            </a:r>
            <a:r>
              <a:rPr lang="sv-SE" b="1" dirty="0" smtClean="0"/>
              <a:t> </a:t>
            </a:r>
            <a:r>
              <a:rPr lang="sv-SE" b="1" dirty="0" err="1" smtClean="0"/>
              <a:t>Injection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sv-SE" b="1" dirty="0" smtClean="0"/>
              <a:t>Container kan användas lokalt</a:t>
            </a:r>
          </a:p>
          <a:p>
            <a:r>
              <a:rPr lang="sv-SE" b="1" dirty="0" smtClean="0"/>
              <a:t>Använd service </a:t>
            </a:r>
            <a:r>
              <a:rPr lang="sv-SE" b="1" dirty="0" err="1" smtClean="0"/>
              <a:t>locator</a:t>
            </a:r>
            <a:r>
              <a:rPr lang="sv-SE" b="1" dirty="0" smtClean="0"/>
              <a:t> för </a:t>
            </a:r>
            <a:r>
              <a:rPr lang="sv-SE" b="1" dirty="0" err="1" smtClean="0"/>
              <a:t>remote</a:t>
            </a:r>
            <a:r>
              <a:rPr lang="sv-SE" b="1" dirty="0" smtClean="0"/>
              <a:t> </a:t>
            </a:r>
            <a:r>
              <a:rPr lang="sv-SE" b="1" dirty="0" err="1" smtClean="0"/>
              <a:t>deployed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343643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Oval 69"/>
          <p:cNvSpPr/>
          <p:nvPr/>
        </p:nvSpPr>
        <p:spPr>
          <a:xfrm>
            <a:off x="4372457" y="85725"/>
            <a:ext cx="2828443" cy="2619965"/>
          </a:xfrm>
          <a:prstGeom prst="ellipse">
            <a:avLst/>
          </a:prstGeom>
          <a:solidFill>
            <a:srgbClr val="6E4545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10498866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Guardian</a:t>
            </a:r>
          </a:p>
        </p:txBody>
      </p:sp>
      <p:sp>
        <p:nvSpPr>
          <p:cNvPr id="72" name="Rounded Rectangle 71"/>
          <p:cNvSpPr/>
          <p:nvPr/>
        </p:nvSpPr>
        <p:spPr>
          <a:xfrm>
            <a:off x="10498866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</a:t>
            </a:r>
            <a:r>
              <a:rPr lang="sv-SE" sz="1400" b="1" dirty="0" err="1">
                <a:solidFill>
                  <a:schemeClr val="tx1"/>
                </a:solidFill>
              </a:rPr>
              <a:t>MyParent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10498866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Actor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 err="1">
                <a:solidFill>
                  <a:schemeClr val="tx1"/>
                </a:solidFill>
              </a:rPr>
              <a:t>class</a:t>
            </a:r>
            <a:r>
              <a:rPr lang="sv-SE" sz="1400" b="1" dirty="0">
                <a:solidFill>
                  <a:schemeClr val="tx1"/>
                </a:solidFill>
              </a:rPr>
              <a:t> </a:t>
            </a:r>
            <a:r>
              <a:rPr lang="sv-SE" sz="1400" b="1" dirty="0" err="1">
                <a:solidFill>
                  <a:schemeClr val="tx1"/>
                </a:solidFill>
              </a:rPr>
              <a:t>MyChild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4" name="Rounded Rectangle 73"/>
          <p:cNvSpPr/>
          <p:nvPr/>
        </p:nvSpPr>
        <p:spPr>
          <a:xfrm>
            <a:off x="7800975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5" name="Rounded Rectangle 74"/>
          <p:cNvSpPr/>
          <p:nvPr/>
        </p:nvSpPr>
        <p:spPr>
          <a:xfrm>
            <a:off x="7800975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6" name="Rounded Rectangle 75"/>
          <p:cNvSpPr/>
          <p:nvPr/>
        </p:nvSpPr>
        <p:spPr>
          <a:xfrm>
            <a:off x="7800975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ActorContext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77" name="Rounded Rectangle 76"/>
          <p:cNvSpPr/>
          <p:nvPr/>
        </p:nvSpPr>
        <p:spPr>
          <a:xfrm>
            <a:off x="5103084" y="4679615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Some</a:t>
            </a:r>
            <a:r>
              <a:rPr lang="sv-SE" sz="1100" dirty="0">
                <a:solidFill>
                  <a:schemeClr val="tx1"/>
                </a:solidFill>
              </a:rPr>
              <a:t> supervisor</a:t>
            </a:r>
            <a:br>
              <a:rPr lang="sv-SE" sz="1100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child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78" name="Rounded Rectangle 77"/>
          <p:cNvSpPr/>
          <p:nvPr/>
        </p:nvSpPr>
        <p:spPr>
          <a:xfrm>
            <a:off x="5103084" y="2896123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 err="1">
                <a:solidFill>
                  <a:schemeClr val="tx1"/>
                </a:solidFill>
              </a:rPr>
              <a:t>Some</a:t>
            </a:r>
            <a:r>
              <a:rPr lang="sv-SE" sz="1100" dirty="0">
                <a:solidFill>
                  <a:schemeClr val="tx1"/>
                </a:solidFill>
              </a:rPr>
              <a:t> supervisor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79" name="Rounded Rectangle 78"/>
          <p:cNvSpPr/>
          <p:nvPr/>
        </p:nvSpPr>
        <p:spPr>
          <a:xfrm>
            <a:off x="5103084" y="1112631"/>
            <a:ext cx="1388591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100" dirty="0">
                <a:solidFill>
                  <a:schemeClr val="tx1"/>
                </a:solidFill>
              </a:rPr>
              <a:t>Guardian supervisor</a:t>
            </a:r>
            <a:r>
              <a:rPr lang="sv-SE" sz="1400" b="1" dirty="0">
                <a:solidFill>
                  <a:schemeClr val="tx1"/>
                </a:solidFill>
              </a:rPr>
              <a:t/>
            </a:r>
            <a:br>
              <a:rPr lang="sv-SE" sz="1400" b="1" dirty="0">
                <a:solidFill>
                  <a:schemeClr val="tx1"/>
                </a:solidFill>
              </a:rPr>
            </a:br>
            <a:r>
              <a:rPr lang="sv-SE" sz="1400" b="1" dirty="0">
                <a:solidFill>
                  <a:schemeClr val="tx1"/>
                </a:solidFill>
              </a:rPr>
              <a:t>”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”</a:t>
            </a:r>
          </a:p>
        </p:txBody>
      </p:sp>
      <p:sp>
        <p:nvSpPr>
          <p:cNvPr id="80" name="Rounded Rectangle 79"/>
          <p:cNvSpPr/>
          <p:nvPr/>
        </p:nvSpPr>
        <p:spPr>
          <a:xfrm>
            <a:off x="76201" y="4679615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child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1" name="Rounded Rectangle 80"/>
          <p:cNvSpPr/>
          <p:nvPr/>
        </p:nvSpPr>
        <p:spPr>
          <a:xfrm>
            <a:off x="76200" y="2896123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r>
              <a:rPr lang="sv-SE" sz="1400" b="1" dirty="0">
                <a:solidFill>
                  <a:schemeClr val="tx1"/>
                </a:solidFill>
              </a:rPr>
              <a:t>/</a:t>
            </a:r>
            <a:r>
              <a:rPr lang="sv-SE" sz="1400" b="1" dirty="0" err="1">
                <a:solidFill>
                  <a:schemeClr val="tx1"/>
                </a:solidFill>
              </a:rPr>
              <a:t>parent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2" name="Rounded Rectangle 81"/>
          <p:cNvSpPr/>
          <p:nvPr/>
        </p:nvSpPr>
        <p:spPr>
          <a:xfrm>
            <a:off x="76201" y="1112631"/>
            <a:ext cx="3717584" cy="575908"/>
          </a:xfrm>
          <a:prstGeom prst="roundRect">
            <a:avLst/>
          </a:prstGeom>
          <a:solidFill>
            <a:srgbClr val="8C9EB6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akka.tcp</a:t>
            </a:r>
            <a:r>
              <a:rPr lang="sv-SE" sz="1400" b="1" dirty="0">
                <a:solidFill>
                  <a:schemeClr val="tx1"/>
                </a:solidFill>
              </a:rPr>
              <a:t>://sys@host:8080/</a:t>
            </a:r>
            <a:r>
              <a:rPr lang="sv-SE" sz="1400" b="1" dirty="0" err="1">
                <a:solidFill>
                  <a:schemeClr val="tx1"/>
                </a:solidFill>
              </a:rPr>
              <a:t>user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3" name="Rounded Rectangle 82"/>
          <p:cNvSpPr/>
          <p:nvPr/>
        </p:nvSpPr>
        <p:spPr>
          <a:xfrm>
            <a:off x="76200" y="5498976"/>
            <a:ext cx="3717584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ActorPath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4" name="Rounded Rectangle 83"/>
          <p:cNvSpPr/>
          <p:nvPr/>
        </p:nvSpPr>
        <p:spPr>
          <a:xfrm>
            <a:off x="510308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ActorRef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5" name="Rounded Rectangle 84"/>
          <p:cNvSpPr/>
          <p:nvPr/>
        </p:nvSpPr>
        <p:spPr>
          <a:xfrm>
            <a:off x="780097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ActorCell</a:t>
            </a:r>
            <a:endParaRPr lang="sv-SE" sz="1400" b="1" dirty="0">
              <a:solidFill>
                <a:schemeClr val="tx1"/>
              </a:solidFill>
            </a:endParaRPr>
          </a:p>
        </p:txBody>
      </p:sp>
      <p:sp>
        <p:nvSpPr>
          <p:cNvPr id="86" name="Rounded Rectangle 85"/>
          <p:cNvSpPr/>
          <p:nvPr/>
        </p:nvSpPr>
        <p:spPr>
          <a:xfrm>
            <a:off x="10498866" y="5498976"/>
            <a:ext cx="1388591" cy="575908"/>
          </a:xfrm>
          <a:prstGeom prst="roundRect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>
                <a:solidFill>
                  <a:schemeClr val="tx1"/>
                </a:solidFill>
              </a:rPr>
              <a:t>Actor</a:t>
            </a:r>
            <a:endParaRPr lang="sv-SE" sz="1400" b="1" dirty="0">
              <a:solidFill>
                <a:schemeClr val="tx1"/>
              </a:solidFill>
            </a:endParaRPr>
          </a:p>
        </p:txBody>
      </p:sp>
      <p:cxnSp>
        <p:nvCxnSpPr>
          <p:cNvPr id="87" name="Straight Arrow Connector 86"/>
          <p:cNvCxnSpPr/>
          <p:nvPr/>
        </p:nvCxnSpPr>
        <p:spPr>
          <a:xfrm>
            <a:off x="387693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387693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89" name="Straight Arrow Connector 88"/>
          <p:cNvCxnSpPr/>
          <p:nvPr/>
        </p:nvCxnSpPr>
        <p:spPr>
          <a:xfrm>
            <a:off x="3876933" y="3187502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3876934" y="2801564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91" name="Straight Arrow Connector 90"/>
          <p:cNvCxnSpPr/>
          <p:nvPr/>
        </p:nvCxnSpPr>
        <p:spPr>
          <a:xfrm>
            <a:off x="3876932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3876933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Path</a:t>
            </a:r>
            <a:endParaRPr lang="sv-SE" dirty="0"/>
          </a:p>
        </p:txBody>
      </p:sp>
      <p:cxnSp>
        <p:nvCxnSpPr>
          <p:cNvPr id="93" name="Straight Arrow Connector 92"/>
          <p:cNvCxnSpPr/>
          <p:nvPr/>
        </p:nvCxnSpPr>
        <p:spPr>
          <a:xfrm>
            <a:off x="657482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657482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5" name="Straight Arrow Connector 94"/>
          <p:cNvCxnSpPr/>
          <p:nvPr/>
        </p:nvCxnSpPr>
        <p:spPr>
          <a:xfrm>
            <a:off x="6580872" y="3187503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6580873" y="280156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7" name="Straight Arrow Connector 96"/>
          <p:cNvCxnSpPr/>
          <p:nvPr/>
        </p:nvCxnSpPr>
        <p:spPr>
          <a:xfrm>
            <a:off x="6574824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6574825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Self</a:t>
            </a:r>
            <a:endParaRPr lang="sv-SE" dirty="0"/>
          </a:p>
        </p:txBody>
      </p:sp>
      <p:cxnSp>
        <p:nvCxnSpPr>
          <p:cNvPr id="99" name="Straight Arrow Connector 98"/>
          <p:cNvCxnSpPr/>
          <p:nvPr/>
        </p:nvCxnSpPr>
        <p:spPr>
          <a:xfrm>
            <a:off x="9272714" y="1412314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9272715" y="102637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1" name="Straight Arrow Connector 100"/>
          <p:cNvCxnSpPr/>
          <p:nvPr/>
        </p:nvCxnSpPr>
        <p:spPr>
          <a:xfrm>
            <a:off x="9272712" y="3187503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9272713" y="2801565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3" name="Straight Arrow Connector 102"/>
          <p:cNvCxnSpPr/>
          <p:nvPr/>
        </p:nvCxnSpPr>
        <p:spPr>
          <a:xfrm>
            <a:off x="9272713" y="4962690"/>
            <a:ext cx="1143000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9272714" y="457675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Context</a:t>
            </a:r>
            <a:endParaRPr lang="sv-SE" dirty="0"/>
          </a:p>
        </p:txBody>
      </p:sp>
      <p:cxnSp>
        <p:nvCxnSpPr>
          <p:cNvPr id="105" name="Straight Arrow Connector 104"/>
          <p:cNvCxnSpPr/>
          <p:nvPr/>
        </p:nvCxnSpPr>
        <p:spPr>
          <a:xfrm rot="2700000">
            <a:off x="6433355" y="2301467"/>
            <a:ext cx="149283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 rot="2700000">
            <a:off x="6635721" y="1989980"/>
            <a:ext cx="149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  <p:cxnSp>
        <p:nvCxnSpPr>
          <p:cNvPr id="107" name="Straight Arrow Connector 106"/>
          <p:cNvCxnSpPr/>
          <p:nvPr/>
        </p:nvCxnSpPr>
        <p:spPr>
          <a:xfrm rot="18900000">
            <a:off x="6434013" y="4121440"/>
            <a:ext cx="149283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/>
          <p:cNvSpPr txBox="1"/>
          <p:nvPr/>
        </p:nvSpPr>
        <p:spPr>
          <a:xfrm rot="18900000">
            <a:off x="6291693" y="3794452"/>
            <a:ext cx="1492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smtClean="0"/>
              <a:t>Children</a:t>
            </a:r>
            <a:endParaRPr lang="sv-SE" dirty="0"/>
          </a:p>
        </p:txBody>
      </p:sp>
      <p:sp>
        <p:nvSpPr>
          <p:cNvPr id="109" name="TextBox 108"/>
          <p:cNvSpPr txBox="1"/>
          <p:nvPr/>
        </p:nvSpPr>
        <p:spPr>
          <a:xfrm>
            <a:off x="4556380" y="505516"/>
            <a:ext cx="246715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v-SE" sz="1400" dirty="0" err="1" smtClean="0"/>
              <a:t>ActorSystem</a:t>
            </a:r>
            <a:endParaRPr lang="sv-SE" sz="1400" dirty="0" smtClean="0"/>
          </a:p>
          <a:p>
            <a:pPr algn="ctr"/>
            <a:r>
              <a:rPr lang="sv-SE" sz="1400" dirty="0" err="1"/>
              <a:t>akka.tcp</a:t>
            </a:r>
            <a:r>
              <a:rPr lang="sv-SE" sz="1400" dirty="0"/>
              <a:t>://sys@host:8080/</a:t>
            </a:r>
            <a:r>
              <a:rPr lang="sv-SE" sz="1400" dirty="0" err="1"/>
              <a:t>user</a:t>
            </a:r>
            <a:endParaRPr lang="sv-SE" sz="1400" dirty="0"/>
          </a:p>
          <a:p>
            <a:pPr algn="ctr"/>
            <a:endParaRPr lang="sv-SE" sz="1400" dirty="0"/>
          </a:p>
        </p:txBody>
      </p:sp>
      <p:cxnSp>
        <p:nvCxnSpPr>
          <p:cNvPr id="110" name="Straight Arrow Connector 109"/>
          <p:cNvCxnSpPr/>
          <p:nvPr/>
        </p:nvCxnSpPr>
        <p:spPr>
          <a:xfrm>
            <a:off x="1940473" y="3633731"/>
            <a:ext cx="1" cy="884183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1692824" y="3906328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  <p:cxnSp>
        <p:nvCxnSpPr>
          <p:cNvPr id="112" name="Straight Arrow Connector 111"/>
          <p:cNvCxnSpPr/>
          <p:nvPr/>
        </p:nvCxnSpPr>
        <p:spPr>
          <a:xfrm>
            <a:off x="1940473" y="1850239"/>
            <a:ext cx="1" cy="884183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type="arrow" w="sm" len="sm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/>
          <p:nvPr/>
        </p:nvSpPr>
        <p:spPr>
          <a:xfrm>
            <a:off x="1692824" y="2122836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smtClean="0"/>
              <a:t>.</a:t>
            </a:r>
            <a:r>
              <a:rPr lang="sv-SE" sz="1400" dirty="0" err="1" smtClean="0"/>
              <a:t>Parent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9628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01250" y="0"/>
            <a:ext cx="2673092" cy="6858000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23" name="Down Arrow 22"/>
          <p:cNvSpPr/>
          <p:nvPr/>
        </p:nvSpPr>
        <p:spPr>
          <a:xfrm>
            <a:off x="935557" y="1047038"/>
            <a:ext cx="2801467" cy="4794318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1374781" y="1695266"/>
            <a:ext cx="1877270" cy="3051984"/>
          </a:xfrm>
          <a:prstGeom prst="roundRect">
            <a:avLst>
              <a:gd name="adj" fmla="val 1958"/>
            </a:avLst>
          </a:prstGeom>
          <a:solidFill>
            <a:srgbClr val="51657F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sv-SE" b="1" dirty="0"/>
          </a:p>
        </p:txBody>
      </p:sp>
      <p:grpSp>
        <p:nvGrpSpPr>
          <p:cNvPr id="34" name="Group 33"/>
          <p:cNvGrpSpPr/>
          <p:nvPr/>
        </p:nvGrpSpPr>
        <p:grpSpPr>
          <a:xfrm>
            <a:off x="5492887" y="1758797"/>
            <a:ext cx="1506773" cy="840795"/>
            <a:chOff x="5469208" y="1771790"/>
            <a:chExt cx="1506773" cy="840795"/>
          </a:xfrm>
          <a:solidFill>
            <a:schemeClr val="bg2">
              <a:lumMod val="40000"/>
              <a:lumOff val="60000"/>
            </a:schemeClr>
          </a:solidFill>
        </p:grpSpPr>
        <p:grpSp>
          <p:nvGrpSpPr>
            <p:cNvPr id="35" name="Group 34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  <a:grpFill/>
          </p:grpSpPr>
          <p:sp>
            <p:nvSpPr>
              <p:cNvPr id="37" name="Oval 36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36" name="TextBox 35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 flipH="1">
            <a:off x="4490592" y="2306413"/>
            <a:ext cx="4738905" cy="1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69907" y="1192479"/>
            <a:ext cx="1662250" cy="307777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sv-SE" sz="1400" b="1" dirty="0" smtClean="0"/>
              <a:t>Event-driven </a:t>
            </a:r>
            <a:r>
              <a:rPr lang="sv-SE" sz="1400" b="1" dirty="0" err="1" smtClean="0"/>
              <a:t>thread</a:t>
            </a:r>
            <a:endParaRPr lang="sv-SE" sz="1400" b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7488981" y="2013665"/>
            <a:ext cx="1397312" cy="533132"/>
            <a:chOff x="7481963" y="2061647"/>
            <a:chExt cx="1397312" cy="533132"/>
          </a:xfrm>
        </p:grpSpPr>
        <p:sp>
          <p:nvSpPr>
            <p:cNvPr id="42" name="Rounded Rectangle 41"/>
            <p:cNvSpPr/>
            <p:nvPr/>
          </p:nvSpPr>
          <p:spPr>
            <a:xfrm>
              <a:off x="7481963" y="2101133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b="1" dirty="0" err="1"/>
                <a:t>ActorRef</a:t>
              </a:r>
              <a:endParaRPr lang="sv-SE" b="1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481964" y="2061647"/>
              <a:ext cx="1397311" cy="49364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ActorRef</a:t>
              </a:r>
              <a:endParaRPr lang="sv-SE" sz="1400" b="1" dirty="0"/>
            </a:p>
          </p:txBody>
        </p:sp>
      </p:grpSp>
      <p:sp>
        <p:nvSpPr>
          <p:cNvPr id="29" name="Snip Single Corner Rectangle 28"/>
          <p:cNvSpPr/>
          <p:nvPr/>
        </p:nvSpPr>
        <p:spPr>
          <a:xfrm>
            <a:off x="9385258" y="2156688"/>
            <a:ext cx="224092" cy="301364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bg1"/>
                </a:solidFill>
              </a:rPr>
              <a:t>5</a:t>
            </a:r>
            <a:endParaRPr lang="sv-SE" dirty="0">
              <a:solidFill>
                <a:schemeClr val="bg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492887" y="1712358"/>
            <a:ext cx="1506773" cy="840795"/>
            <a:chOff x="5469208" y="1771790"/>
            <a:chExt cx="1506773" cy="840795"/>
          </a:xfrm>
        </p:grpSpPr>
        <p:grpSp>
          <p:nvGrpSpPr>
            <p:cNvPr id="4" name="Group 3"/>
            <p:cNvGrpSpPr/>
            <p:nvPr/>
          </p:nvGrpSpPr>
          <p:grpSpPr>
            <a:xfrm>
              <a:off x="5469208" y="1771790"/>
              <a:ext cx="1506773" cy="840795"/>
              <a:chOff x="5161085" y="3305193"/>
              <a:chExt cx="1781768" cy="994245"/>
            </a:xfrm>
          </p:grpSpPr>
          <p:sp>
            <p:nvSpPr>
              <p:cNvPr id="2" name="Oval 1"/>
              <p:cNvSpPr/>
              <p:nvPr/>
            </p:nvSpPr>
            <p:spPr>
              <a:xfrm>
                <a:off x="5161085" y="3833446"/>
                <a:ext cx="465992" cy="465992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5421003" y="3894992"/>
                <a:ext cx="1223880" cy="404446"/>
              </a:xfrm>
              <a:prstGeom prst="rect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6346913" y="3703498"/>
                <a:ext cx="595940" cy="59594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722423" y="3305193"/>
                <a:ext cx="796610" cy="796610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76780" y="3575189"/>
                <a:ext cx="522025" cy="522025"/>
              </a:xfrm>
              <a:prstGeom prst="ellipse">
                <a:avLst/>
              </a:prstGeom>
              <a:solidFill>
                <a:schemeClr val="tx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sp>
          <p:nvSpPr>
            <p:cNvPr id="6" name="TextBox 5"/>
            <p:cNvSpPr txBox="1"/>
            <p:nvPr/>
          </p:nvSpPr>
          <p:spPr>
            <a:xfrm>
              <a:off x="5750495" y="2185775"/>
              <a:ext cx="8992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smtClean="0">
                  <a:solidFill>
                    <a:schemeClr val="bg2">
                      <a:lumMod val="75000"/>
                    </a:schemeClr>
                  </a:solidFill>
                </a:rPr>
                <a:t>Transport</a:t>
              </a:r>
              <a:endParaRPr lang="sv-SE" sz="1400" b="1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378662" y="1645697"/>
            <a:ext cx="1877270" cy="3051984"/>
            <a:chOff x="1341342" y="1645697"/>
            <a:chExt cx="1877270" cy="3051984"/>
          </a:xfrm>
        </p:grpSpPr>
        <p:sp>
          <p:nvSpPr>
            <p:cNvPr id="7" name="Rounded Rectangle 6"/>
            <p:cNvSpPr/>
            <p:nvPr/>
          </p:nvSpPr>
          <p:spPr>
            <a:xfrm>
              <a:off x="1341342" y="1645697"/>
              <a:ext cx="1877270" cy="3051984"/>
            </a:xfrm>
            <a:prstGeom prst="roundRect">
              <a:avLst>
                <a:gd name="adj" fmla="val 1958"/>
              </a:avLst>
            </a:prstGeom>
            <a:solidFill>
              <a:srgbClr val="637B9B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b="1" dirty="0" err="1"/>
                <a:t>Actor</a:t>
              </a:r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  <a:p>
              <a:pPr algn="ctr"/>
              <a:endParaRPr lang="sv-SE" b="1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1431386" y="31951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State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431386" y="2700734"/>
              <a:ext cx="1697182" cy="414197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Behavior</a:t>
              </a:r>
              <a:endParaRPr lang="sv-SE" sz="1400" b="1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431386" y="3677780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SupervisorStrategy</a:t>
              </a:r>
              <a:endParaRPr lang="sv-SE" sz="1400" b="1" dirty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431385" y="4159769"/>
              <a:ext cx="1697182" cy="404126"/>
            </a:xfrm>
            <a:prstGeom prst="roundRect">
              <a:avLst>
                <a:gd name="adj" fmla="val 6176"/>
              </a:avLst>
            </a:prstGeom>
            <a:solidFill>
              <a:srgbClr val="8C9EB6"/>
            </a:solidFill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Children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460062" y="2085752"/>
            <a:ext cx="2893316" cy="493645"/>
            <a:chOff x="1460062" y="2085752"/>
            <a:chExt cx="2893316" cy="493645"/>
          </a:xfrm>
        </p:grpSpPr>
        <p:grpSp>
          <p:nvGrpSpPr>
            <p:cNvPr id="19" name="Group 18"/>
            <p:cNvGrpSpPr/>
            <p:nvPr/>
          </p:nvGrpSpPr>
          <p:grpSpPr>
            <a:xfrm>
              <a:off x="1460062" y="2085752"/>
              <a:ext cx="2893316" cy="493645"/>
              <a:chOff x="1460062" y="2085752"/>
              <a:chExt cx="2893316" cy="493645"/>
            </a:xfrm>
          </p:grpSpPr>
          <p:sp>
            <p:nvSpPr>
              <p:cNvPr id="8" name="Can 7"/>
              <p:cNvSpPr/>
              <p:nvPr/>
            </p:nvSpPr>
            <p:spPr>
              <a:xfrm rot="5400000">
                <a:off x="2659897" y="885917"/>
                <a:ext cx="493645" cy="2893316"/>
              </a:xfrm>
              <a:prstGeom prst="can">
                <a:avLst>
                  <a:gd name="adj" fmla="val 33701"/>
                </a:avLst>
              </a:prstGeom>
              <a:solidFill>
                <a:srgbClr val="8C9EB6"/>
              </a:solidFill>
              <a:ln w="381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b="1" dirty="0"/>
              </a:p>
            </p:txBody>
          </p:sp>
          <p:sp>
            <p:nvSpPr>
              <p:cNvPr id="21" name="Snip Single Corner Rectangle 20"/>
              <p:cNvSpPr/>
              <p:nvPr/>
            </p:nvSpPr>
            <p:spPr>
              <a:xfrm>
                <a:off x="273591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1</a:t>
                </a:r>
              </a:p>
            </p:txBody>
          </p:sp>
          <p:sp>
            <p:nvSpPr>
              <p:cNvPr id="26" name="Snip Single Corner Rectangle 25"/>
              <p:cNvSpPr/>
              <p:nvPr/>
            </p:nvSpPr>
            <p:spPr>
              <a:xfrm>
                <a:off x="3071847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27" name="Snip Single Corner Rectangle 26"/>
              <p:cNvSpPr/>
              <p:nvPr/>
            </p:nvSpPr>
            <p:spPr>
              <a:xfrm>
                <a:off x="3403078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28" name="Snip Single Corner Rectangle 27"/>
              <p:cNvSpPr/>
              <p:nvPr/>
            </p:nvSpPr>
            <p:spPr>
              <a:xfrm>
                <a:off x="3737024" y="2176821"/>
                <a:ext cx="224092" cy="301364"/>
              </a:xfrm>
              <a:prstGeom prst="snip1Rect">
                <a:avLst/>
              </a:prstGeom>
              <a:ln w="25400" cap="rnd" cmpd="sng">
                <a:solidFill>
                  <a:schemeClr val="tx1">
                    <a:lumMod val="95000"/>
                  </a:schemeClr>
                </a:solidFill>
                <a:round/>
              </a:ln>
              <a:effectLst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sv-SE" dirty="0" smtClean="0">
                    <a:solidFill>
                      <a:schemeClr val="bg1"/>
                    </a:solidFill>
                  </a:rPr>
                  <a:t>4</a:t>
                </a:r>
                <a:endParaRPr lang="sv-SE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3" name="Rectangle 32"/>
            <p:cNvSpPr/>
            <p:nvPr/>
          </p:nvSpPr>
          <p:spPr>
            <a:xfrm>
              <a:off x="1667921" y="2216293"/>
              <a:ext cx="1169772" cy="22242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smtClean="0">
                  <a:solidFill>
                    <a:schemeClr val="tx1"/>
                  </a:solidFill>
                </a:rPr>
                <a:t>Mailbox</a:t>
              </a:r>
              <a:endParaRPr lang="sv-SE" sz="1400" b="1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759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22" idx="0"/>
            <a:endCxn id="3" idx="4"/>
          </p:cNvCxnSpPr>
          <p:nvPr/>
        </p:nvCxnSpPr>
        <p:spPr>
          <a:xfrm flipV="1">
            <a:off x="6057157" y="2479327"/>
            <a:ext cx="1" cy="462421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endCxn id="49" idx="0"/>
          </p:cNvCxnSpPr>
          <p:nvPr/>
        </p:nvCxnSpPr>
        <p:spPr>
          <a:xfrm>
            <a:off x="8283971" y="2479327"/>
            <a:ext cx="0" cy="46088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22" name="Isosceles Triangle 21"/>
          <p:cNvSpPr/>
          <p:nvPr/>
        </p:nvSpPr>
        <p:spPr>
          <a:xfrm>
            <a:off x="5154367" y="2941748"/>
            <a:ext cx="1805579" cy="1666346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err="1" smtClean="0"/>
              <a:t>User</a:t>
            </a:r>
            <a:r>
              <a:rPr lang="sv-SE" b="1" dirty="0" smtClean="0"/>
              <a:t>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  <p:sp>
        <p:nvSpPr>
          <p:cNvPr id="49" name="Isosceles Triangle 48"/>
          <p:cNvSpPr/>
          <p:nvPr/>
        </p:nvSpPr>
        <p:spPr>
          <a:xfrm>
            <a:off x="7381181" y="2940211"/>
            <a:ext cx="1805579" cy="1667883"/>
          </a:xfrm>
          <a:prstGeom prst="triangle">
            <a:avLst/>
          </a:prstGeom>
          <a:solidFill>
            <a:srgbClr val="43BFF7"/>
          </a:solidFill>
          <a:ln w="79375" cap="rnd">
            <a:solidFill>
              <a:srgbClr val="43BFF7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b" anchorCtr="0"/>
          <a:lstStyle/>
          <a:p>
            <a:pPr algn="ctr"/>
            <a:r>
              <a:rPr lang="sv-SE" b="1" dirty="0" smtClean="0"/>
              <a:t>System </a:t>
            </a:r>
            <a:r>
              <a:rPr lang="sv-SE" b="1" dirty="0" err="1" smtClean="0"/>
              <a:t>actor</a:t>
            </a:r>
            <a:endParaRPr lang="sv-SE" b="1" dirty="0" smtClean="0"/>
          </a:p>
          <a:p>
            <a:pPr algn="ctr"/>
            <a:r>
              <a:rPr lang="sv-SE" b="1" dirty="0" err="1" smtClean="0"/>
              <a:t>Hierarchy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291074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smtClean="0"/>
              <a:t>..uh oh!</a:t>
            </a:r>
            <a:endParaRPr lang="sv-SE" b="1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r>
              <a:rPr lang="sv-SE" b="1" dirty="0" smtClean="0">
                <a:effectLst/>
              </a:rPr>
              <a:t>Minnesallokering </a:t>
            </a:r>
          </a:p>
          <a:p>
            <a:r>
              <a:rPr lang="sv-SE" b="1" dirty="0"/>
              <a:t>Race </a:t>
            </a:r>
            <a:r>
              <a:rPr lang="sv-SE" b="1" dirty="0" err="1" smtClean="0"/>
              <a:t>Conditions</a:t>
            </a:r>
            <a:endParaRPr lang="sv-SE" b="1" dirty="0" smtClean="0">
              <a:effectLst/>
            </a:endParaRPr>
          </a:p>
          <a:p>
            <a:r>
              <a:rPr lang="sv-SE" b="1" dirty="0" err="1" smtClean="0">
                <a:effectLst/>
              </a:rPr>
              <a:t>Context</a:t>
            </a:r>
            <a:r>
              <a:rPr lang="sv-SE" b="1" dirty="0" smtClean="0">
                <a:effectLst/>
              </a:rPr>
              <a:t> </a:t>
            </a:r>
            <a:r>
              <a:rPr lang="sv-SE" b="1" dirty="0" err="1" smtClean="0">
                <a:effectLst/>
              </a:rPr>
              <a:t>Switching</a:t>
            </a:r>
            <a:endParaRPr lang="sv-SE" b="1" dirty="0" smtClean="0">
              <a:effectLst/>
            </a:endParaRPr>
          </a:p>
          <a:p>
            <a:r>
              <a:rPr lang="sv-SE" b="1" dirty="0" err="1" smtClean="0">
                <a:effectLst/>
              </a:rPr>
              <a:t>Deadlocks</a:t>
            </a:r>
            <a:endParaRPr lang="sv-SE" b="1" dirty="0">
              <a:effectLst/>
            </a:endParaRPr>
          </a:p>
          <a:p>
            <a:r>
              <a:rPr lang="sv-SE" b="1" dirty="0" err="1" smtClean="0">
                <a:effectLst/>
              </a:rPr>
              <a:t>Livelocks</a:t>
            </a:r>
            <a:endParaRPr lang="sv-SE" b="1" dirty="0">
              <a:effectLst/>
            </a:endParaRPr>
          </a:p>
          <a:p>
            <a:r>
              <a:rPr lang="sv-SE" b="1" dirty="0" smtClean="0">
                <a:effectLst/>
              </a:rPr>
              <a:t>Svår/rörig kod – </a:t>
            </a:r>
            <a:r>
              <a:rPr lang="sv-SE" b="1" dirty="0" err="1" smtClean="0">
                <a:effectLst/>
              </a:rPr>
              <a:t>Monitor.TryEnter</a:t>
            </a:r>
            <a:r>
              <a:rPr lang="sv-SE" b="1" dirty="0" smtClean="0">
                <a:effectLst/>
              </a:rPr>
              <a:t>, </a:t>
            </a:r>
            <a:r>
              <a:rPr lang="sv-SE" b="1" dirty="0" err="1" smtClean="0">
                <a:effectLst/>
              </a:rPr>
              <a:t>WaitHandle</a:t>
            </a:r>
            <a:r>
              <a:rPr lang="sv-SE" b="1" dirty="0" smtClean="0">
                <a:effectLst/>
              </a:rPr>
              <a:t>, </a:t>
            </a:r>
            <a:r>
              <a:rPr lang="sv-SE" b="1" dirty="0" err="1" smtClean="0">
                <a:effectLst/>
              </a:rPr>
              <a:t>AutoResetEvent</a:t>
            </a:r>
            <a:r>
              <a:rPr lang="sv-SE" b="1" dirty="0" smtClean="0">
                <a:effectLst/>
              </a:rPr>
              <a:t> etc.</a:t>
            </a:r>
            <a:endParaRPr lang="sv-SE" b="1" dirty="0">
              <a:effectLst/>
            </a:endParaRPr>
          </a:p>
          <a:p>
            <a:r>
              <a:rPr lang="sv-SE" b="1" dirty="0" smtClean="0">
                <a:effectLst/>
              </a:rPr>
              <a:t>Felhantering?</a:t>
            </a:r>
          </a:p>
          <a:p>
            <a:r>
              <a:rPr lang="sv-SE" b="1" dirty="0" smtClean="0">
                <a:effectLst/>
              </a:rPr>
              <a:t>(</a:t>
            </a:r>
            <a:r>
              <a:rPr lang="sv-SE" b="1" dirty="0" err="1" smtClean="0">
                <a:effectLst/>
              </a:rPr>
              <a:t>Blocking</a:t>
            </a:r>
            <a:r>
              <a:rPr lang="sv-SE" b="1" dirty="0" smtClean="0">
                <a:effectLst/>
              </a:rPr>
              <a:t> IO)</a:t>
            </a:r>
            <a:endParaRPr lang="sv-SE" b="1" dirty="0">
              <a:effectLst/>
            </a:endParaRPr>
          </a:p>
          <a:p>
            <a:pPr marL="0" indent="0">
              <a:buNone/>
            </a:pPr>
            <a:endParaRPr lang="sv-SE" b="1" dirty="0" smtClean="0">
              <a:effectLst/>
            </a:endParaRPr>
          </a:p>
          <a:p>
            <a:pPr marL="0" indent="0">
              <a:buNone/>
            </a:pPr>
            <a:endParaRPr lang="sv-SE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7288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Oval 129"/>
          <p:cNvSpPr/>
          <p:nvPr/>
        </p:nvSpPr>
        <p:spPr>
          <a:xfrm>
            <a:off x="1365361" y="4812610"/>
            <a:ext cx="4267200" cy="1627411"/>
          </a:xfrm>
          <a:prstGeom prst="ellipse">
            <a:avLst/>
          </a:prstGeom>
          <a:noFill/>
          <a:ln w="454025">
            <a:solidFill>
              <a:srgbClr val="B04242">
                <a:alpha val="31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9" name="Oval 28"/>
          <p:cNvSpPr/>
          <p:nvPr/>
        </p:nvSpPr>
        <p:spPr>
          <a:xfrm>
            <a:off x="1365361" y="4810680"/>
            <a:ext cx="4267200" cy="1627411"/>
          </a:xfrm>
          <a:prstGeom prst="ellipse">
            <a:avLst/>
          </a:prstGeom>
          <a:solidFill>
            <a:srgbClr val="B04242"/>
          </a:solidFill>
          <a:ln w="234950">
            <a:solidFill>
              <a:srgbClr val="B04242">
                <a:alpha val="54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064748" y="5422602"/>
            <a:ext cx="868956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sv-SE" b="1" dirty="0" err="1" smtClean="0"/>
              <a:t>Restart</a:t>
            </a:r>
            <a:endParaRPr lang="sv-SE" b="1" dirty="0"/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7" idx="7"/>
          </p:cNvCxnSpPr>
          <p:nvPr/>
        </p:nvCxnSpPr>
        <p:spPr>
          <a:xfrm flipH="1">
            <a:off x="2830003" y="4866410"/>
            <a:ext cx="408677" cy="38884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Group 118"/>
          <p:cNvGrpSpPr/>
          <p:nvPr/>
        </p:nvGrpSpPr>
        <p:grpSpPr>
          <a:xfrm>
            <a:off x="1978560" y="5109171"/>
            <a:ext cx="997527" cy="997527"/>
            <a:chOff x="1978560" y="5109171"/>
            <a:chExt cx="997527" cy="997527"/>
          </a:xfrm>
          <a:effectLst/>
        </p:grpSpPr>
        <p:sp>
          <p:nvSpPr>
            <p:cNvPr id="7" name="Oval 6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noFill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>
                <a:solidFill>
                  <a:schemeClr val="tx1"/>
                </a:solidFill>
              </a:endParaRPr>
            </a:p>
          </p:txBody>
        </p:sp>
        <p:sp>
          <p:nvSpPr>
            <p:cNvPr id="28" name="Cross 27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</p:spTree>
    <p:extLst>
      <p:ext uri="{BB962C8B-B14F-4D97-AF65-F5344CB8AC3E}">
        <p14:creationId xmlns:p14="http://schemas.microsoft.com/office/powerpoint/2010/main" val="207995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831443" y="4866410"/>
            <a:ext cx="407237" cy="3880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sp>
        <p:nvSpPr>
          <p:cNvPr id="39" name="Oval 38"/>
          <p:cNvSpPr/>
          <p:nvPr/>
        </p:nvSpPr>
        <p:spPr>
          <a:xfrm>
            <a:off x="1980000" y="510840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smtClean="0"/>
              <a:t>c1</a:t>
            </a:r>
            <a:endParaRPr lang="sv-SE" b="1" dirty="0"/>
          </a:p>
        </p:txBody>
      </p:sp>
    </p:spTree>
    <p:extLst>
      <p:ext uri="{BB962C8B-B14F-4D97-AF65-F5344CB8AC3E}">
        <p14:creationId xmlns:p14="http://schemas.microsoft.com/office/powerpoint/2010/main" val="414421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670570" y="4802285"/>
            <a:ext cx="1610726" cy="1629341"/>
            <a:chOff x="1627954" y="4762555"/>
            <a:chExt cx="1610726" cy="1629341"/>
          </a:xfrm>
        </p:grpSpPr>
        <p:sp>
          <p:nvSpPr>
            <p:cNvPr id="29" name="Oval 28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130" name="Oval 129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</p:grpSp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7" idx="7"/>
          </p:cNvCxnSpPr>
          <p:nvPr/>
        </p:nvCxnSpPr>
        <p:spPr>
          <a:xfrm flipH="1">
            <a:off x="2830003" y="4866410"/>
            <a:ext cx="408677" cy="38884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Group 118"/>
          <p:cNvGrpSpPr/>
          <p:nvPr/>
        </p:nvGrpSpPr>
        <p:grpSpPr>
          <a:xfrm>
            <a:off x="1978560" y="5109171"/>
            <a:ext cx="997527" cy="997527"/>
            <a:chOff x="1978560" y="5109171"/>
            <a:chExt cx="997527" cy="997527"/>
          </a:xfrm>
          <a:effectLst/>
        </p:grpSpPr>
        <p:sp>
          <p:nvSpPr>
            <p:cNvPr id="7" name="Oval 6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noFill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>
                <a:solidFill>
                  <a:schemeClr val="tx1"/>
                </a:solidFill>
              </a:endParaRPr>
            </a:p>
          </p:txBody>
        </p:sp>
        <p:sp>
          <p:nvSpPr>
            <p:cNvPr id="28" name="Cross 27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</p:spTree>
    <p:extLst>
      <p:ext uri="{BB962C8B-B14F-4D97-AF65-F5344CB8AC3E}">
        <p14:creationId xmlns:p14="http://schemas.microsoft.com/office/powerpoint/2010/main" val="301084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28"/>
          <p:cNvSpPr/>
          <p:nvPr/>
        </p:nvSpPr>
        <p:spPr>
          <a:xfrm>
            <a:off x="6469841" y="4810678"/>
            <a:ext cx="4267200" cy="1627411"/>
          </a:xfrm>
          <a:prstGeom prst="ellipse">
            <a:avLst/>
          </a:prstGeom>
          <a:solidFill>
            <a:srgbClr val="B04242"/>
          </a:solidFill>
          <a:ln w="234950">
            <a:solidFill>
              <a:srgbClr val="B04242">
                <a:alpha val="54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4" name="Oval 33"/>
          <p:cNvSpPr/>
          <p:nvPr/>
        </p:nvSpPr>
        <p:spPr>
          <a:xfrm>
            <a:off x="1970956" y="510724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smtClean="0"/>
              <a:t>c1</a:t>
            </a:r>
            <a:endParaRPr lang="sv-SE" b="1" dirty="0"/>
          </a:p>
        </p:txBody>
      </p:sp>
      <p:sp>
        <p:nvSpPr>
          <p:cNvPr id="130" name="Oval 129"/>
          <p:cNvSpPr/>
          <p:nvPr/>
        </p:nvSpPr>
        <p:spPr>
          <a:xfrm>
            <a:off x="6472722" y="4795101"/>
            <a:ext cx="4267200" cy="1627411"/>
          </a:xfrm>
          <a:prstGeom prst="ellipse">
            <a:avLst/>
          </a:prstGeom>
          <a:noFill/>
          <a:ln w="454025">
            <a:solidFill>
              <a:srgbClr val="B04242">
                <a:alpha val="31000"/>
              </a:srgb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1" name="Rounded Rectangle 30"/>
          <p:cNvSpPr/>
          <p:nvPr/>
        </p:nvSpPr>
        <p:spPr>
          <a:xfrm>
            <a:off x="0" y="33936"/>
            <a:ext cx="12192000" cy="260355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  <a:lumOff val="15000"/>
              <a:alpha val="40000"/>
            </a:scheme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7" idx="7"/>
          </p:cNvCxnSpPr>
          <p:nvPr/>
        </p:nvCxnSpPr>
        <p:spPr>
          <a:xfrm flipH="1">
            <a:off x="2830003" y="4866410"/>
            <a:ext cx="408677" cy="38884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41" idx="7"/>
          </p:cNvCxnSpPr>
          <p:nvPr/>
        </p:nvCxnSpPr>
        <p:spPr>
          <a:xfrm flipH="1">
            <a:off x="7875922" y="4882683"/>
            <a:ext cx="374840" cy="38902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/b3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/c5</a:t>
            </a:r>
          </a:p>
        </p:txBody>
      </p:sp>
      <p:cxnSp>
        <p:nvCxnSpPr>
          <p:cNvPr id="60" name="Straight Connector 59"/>
          <p:cNvCxnSpPr>
            <a:stCxn id="58" idx="3"/>
            <a:endCxn id="3" idx="7"/>
          </p:cNvCxnSpPr>
          <p:nvPr/>
        </p:nvCxnSpPr>
        <p:spPr>
          <a:xfrm flipH="1">
            <a:off x="6409837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  <a:r>
              <a:rPr lang="sv-SE" b="1" dirty="0" err="1"/>
              <a:t>user</a:t>
            </a:r>
            <a:endParaRPr lang="sv-SE" b="1" dirty="0"/>
          </a:p>
        </p:txBody>
      </p:sp>
      <p:cxnSp>
        <p:nvCxnSpPr>
          <p:cNvPr id="64" name="Straight Connector 63"/>
          <p:cNvCxnSpPr>
            <a:stCxn id="58" idx="5"/>
            <a:endCxn id="63" idx="1"/>
          </p:cNvCxnSpPr>
          <p:nvPr/>
        </p:nvCxnSpPr>
        <p:spPr>
          <a:xfrm>
            <a:off x="7523244" y="1189632"/>
            <a:ext cx="408048" cy="43825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7785208" y="1481800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/>
              <a:t>/system</a:t>
            </a:r>
          </a:p>
        </p:txBody>
      </p:sp>
      <p:sp>
        <p:nvSpPr>
          <p:cNvPr id="58" name="Oval 57"/>
          <p:cNvSpPr/>
          <p:nvPr/>
        </p:nvSpPr>
        <p:spPr>
          <a:xfrm>
            <a:off x="6671801" y="338189"/>
            <a:ext cx="997527" cy="997527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20" y="922376"/>
            <a:ext cx="33650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b="1" dirty="0" err="1"/>
              <a:t>Error</a:t>
            </a:r>
            <a:r>
              <a:rPr lang="sv-SE" sz="4800" b="1" dirty="0"/>
              <a:t> </a:t>
            </a:r>
            <a:r>
              <a:rPr lang="sv-SE" sz="4800" b="1" dirty="0" err="1" smtClean="0"/>
              <a:t>Kernel</a:t>
            </a:r>
            <a:endParaRPr lang="sv-SE" sz="4800" b="1" dirty="0"/>
          </a:p>
        </p:txBody>
      </p:sp>
      <p:grpSp>
        <p:nvGrpSpPr>
          <p:cNvPr id="39" name="Group 38"/>
          <p:cNvGrpSpPr/>
          <p:nvPr/>
        </p:nvGrpSpPr>
        <p:grpSpPr>
          <a:xfrm>
            <a:off x="7024479" y="5125621"/>
            <a:ext cx="997527" cy="997527"/>
            <a:chOff x="1978560" y="5109171"/>
            <a:chExt cx="997527" cy="997527"/>
          </a:xfrm>
          <a:effectLst/>
        </p:grpSpPr>
        <p:sp>
          <p:nvSpPr>
            <p:cNvPr id="41" name="Oval 40"/>
            <p:cNvSpPr/>
            <p:nvPr/>
          </p:nvSpPr>
          <p:spPr>
            <a:xfrm>
              <a:off x="1978560" y="5109171"/>
              <a:ext cx="997527" cy="997527"/>
            </a:xfrm>
            <a:prstGeom prst="ellipse">
              <a:avLst/>
            </a:prstGeom>
            <a:solidFill>
              <a:srgbClr val="DB5151"/>
            </a:solidFill>
            <a:ln w="38100">
              <a:noFill/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>
                <a:solidFill>
                  <a:schemeClr val="tx1"/>
                </a:solidFill>
              </a:endParaRPr>
            </a:p>
          </p:txBody>
        </p:sp>
        <p:sp>
          <p:nvSpPr>
            <p:cNvPr id="43" name="Cross 42"/>
            <p:cNvSpPr/>
            <p:nvPr/>
          </p:nvSpPr>
          <p:spPr>
            <a:xfrm rot="18807735">
              <a:off x="2200318" y="5366639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</p:spTree>
    <p:extLst>
      <p:ext uri="{BB962C8B-B14F-4D97-AF65-F5344CB8AC3E}">
        <p14:creationId xmlns:p14="http://schemas.microsoft.com/office/powerpoint/2010/main" val="412267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BroadcastRouter</a:t>
            </a:r>
            <a:endParaRPr lang="sv-SE" b="1" dirty="0"/>
          </a:p>
        </p:txBody>
      </p:sp>
      <p:cxnSp>
        <p:nvCxnSpPr>
          <p:cNvPr id="11" name="Elbow Connector 10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262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515163" y="3248905"/>
            <a:ext cx="1000895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nip Single Corner Rectangle 19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Snip Single Corner Rectangle 31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3" name="Snip Single Corner Rectangle 32"/>
          <p:cNvSpPr/>
          <p:nvPr/>
        </p:nvSpPr>
        <p:spPr>
          <a:xfrm>
            <a:off x="5497726" y="2444882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4" name="Snip Single Corner Rectangle 33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5" name="Snip Single Corner Rectangle 34"/>
          <p:cNvSpPr/>
          <p:nvPr/>
        </p:nvSpPr>
        <p:spPr>
          <a:xfrm>
            <a:off x="5497726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Snip Single Corner Rectangle 35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7" name="Snip Single Corner Rectangle 36"/>
          <p:cNvSpPr/>
          <p:nvPr/>
        </p:nvSpPr>
        <p:spPr>
          <a:xfrm>
            <a:off x="5497726" y="3657605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</p:spTree>
    <p:extLst>
      <p:ext uri="{BB962C8B-B14F-4D97-AF65-F5344CB8AC3E}">
        <p14:creationId xmlns:p14="http://schemas.microsoft.com/office/powerpoint/2010/main" val="284347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 smtClean="0"/>
              <a:t>RoundRobinRouter</a:t>
            </a:r>
            <a:endParaRPr lang="sv-SE" b="1" dirty="0"/>
          </a:p>
        </p:txBody>
      </p:sp>
      <p:cxnSp>
        <p:nvCxnSpPr>
          <p:cNvPr id="11" name="Elbow Connector 10"/>
          <p:cNvCxnSpPr>
            <a:stCxn id="4" idx="3"/>
            <a:endCxn id="7" idx="1"/>
          </p:cNvCxnSpPr>
          <p:nvPr/>
        </p:nvCxnSpPr>
        <p:spPr>
          <a:xfrm>
            <a:off x="4924729" y="3241590"/>
            <a:ext cx="1668159" cy="606832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4" idx="3"/>
            <a:endCxn id="5" idx="1"/>
          </p:cNvCxnSpPr>
          <p:nvPr/>
        </p:nvCxnSpPr>
        <p:spPr>
          <a:xfrm flipV="1">
            <a:off x="4924729" y="2646027"/>
            <a:ext cx="1668161" cy="595563"/>
          </a:xfrm>
          <a:prstGeom prst="bentConnector3">
            <a:avLst>
              <a:gd name="adj1" fmla="val 13457"/>
            </a:avLst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" idx="3"/>
            <a:endCxn id="6" idx="1"/>
          </p:cNvCxnSpPr>
          <p:nvPr/>
        </p:nvCxnSpPr>
        <p:spPr>
          <a:xfrm>
            <a:off x="4924729" y="3241590"/>
            <a:ext cx="1668160" cy="7315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arrow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351005" y="3248905"/>
            <a:ext cx="2165053" cy="0"/>
          </a:xfrm>
          <a:prstGeom prst="straightConnector1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nip Single Corner Rectangle 19"/>
          <p:cNvSpPr/>
          <p:nvPr/>
        </p:nvSpPr>
        <p:spPr>
          <a:xfrm>
            <a:off x="2805452" y="3061481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4" name="Snip Single Corner Rectangle 23"/>
          <p:cNvSpPr/>
          <p:nvPr/>
        </p:nvSpPr>
        <p:spPr>
          <a:xfrm>
            <a:off x="2362701" y="305991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Snip Single Corner Rectangle 31"/>
          <p:cNvSpPr/>
          <p:nvPr/>
        </p:nvSpPr>
        <p:spPr>
          <a:xfrm>
            <a:off x="5940477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4" name="Snip Single Corner Rectangle 33"/>
          <p:cNvSpPr/>
          <p:nvPr/>
        </p:nvSpPr>
        <p:spPr>
          <a:xfrm>
            <a:off x="5940477" y="3054839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6" name="Snip Single Corner Rectangle 35"/>
          <p:cNvSpPr/>
          <p:nvPr/>
        </p:nvSpPr>
        <p:spPr>
          <a:xfrm>
            <a:off x="5940477" y="365916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1" name="Snip Single Corner Rectangle 20"/>
          <p:cNvSpPr/>
          <p:nvPr/>
        </p:nvSpPr>
        <p:spPr>
          <a:xfrm>
            <a:off x="1919950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2" name="Snip Single Corner Rectangle 21"/>
          <p:cNvSpPr/>
          <p:nvPr/>
        </p:nvSpPr>
        <p:spPr>
          <a:xfrm>
            <a:off x="1477199" y="3053277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3" name="Snip Single Corner Rectangle 22"/>
          <p:cNvSpPr/>
          <p:nvPr/>
        </p:nvSpPr>
        <p:spPr>
          <a:xfrm>
            <a:off x="5486772" y="2446444"/>
            <a:ext cx="267855" cy="360218"/>
          </a:xfrm>
          <a:prstGeom prst="snip1Rect">
            <a:avLst/>
          </a:prstGeom>
          <a:ln w="25400" cap="rnd" cmpd="sng">
            <a:solidFill>
              <a:schemeClr val="tx1">
                <a:lumMod val="95000"/>
              </a:schemeClr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516058" y="2991851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Router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592890" y="2396288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Routee1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592889" y="2999166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Routee2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6592888" y="3598683"/>
            <a:ext cx="1408671" cy="499478"/>
          </a:xfrm>
          <a:prstGeom prst="roundRect">
            <a:avLst>
              <a:gd name="adj" fmla="val 6176"/>
            </a:avLst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Routee3</a:t>
            </a:r>
          </a:p>
        </p:txBody>
      </p:sp>
    </p:spTree>
    <p:extLst>
      <p:ext uri="{BB962C8B-B14F-4D97-AF65-F5344CB8AC3E}">
        <p14:creationId xmlns:p14="http://schemas.microsoft.com/office/powerpoint/2010/main" val="3611661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/>
          <p:cNvSpPr/>
          <p:nvPr/>
        </p:nvSpPr>
        <p:spPr>
          <a:xfrm>
            <a:off x="1090628" y="3383284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ight Arrow 4"/>
          <p:cNvSpPr/>
          <p:nvPr/>
        </p:nvSpPr>
        <p:spPr>
          <a:xfrm>
            <a:off x="1090628" y="247759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1090629" y="1564587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" name="Rounded Rectangle 6"/>
          <p:cNvSpPr/>
          <p:nvPr/>
        </p:nvSpPr>
        <p:spPr>
          <a:xfrm>
            <a:off x="1393118" y="1415108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575335" y="1415108"/>
            <a:ext cx="842819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558815" y="1415108"/>
            <a:ext cx="868218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393117" y="2314210"/>
            <a:ext cx="1457035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129551" y="2319188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Actor3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393118" y="3233805"/>
            <a:ext cx="868218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392954" y="3233805"/>
            <a:ext cx="3110346" cy="371474"/>
          </a:xfrm>
          <a:prstGeom prst="roundRect">
            <a:avLst/>
          </a:prstGeom>
          <a:solidFill>
            <a:srgbClr val="50DE94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Actor4</a:t>
            </a:r>
          </a:p>
        </p:txBody>
      </p:sp>
      <p:sp>
        <p:nvSpPr>
          <p:cNvPr id="14" name="Rounded Rectangle 13"/>
          <p:cNvSpPr/>
          <p:nvPr/>
        </p:nvSpPr>
        <p:spPr>
          <a:xfrm rot="16200000">
            <a:off x="-234013" y="2280638"/>
            <a:ext cx="2182849" cy="46643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/>
              <a:t>Thread</a:t>
            </a:r>
            <a:r>
              <a:rPr lang="sv-SE" b="1" dirty="0" smtClean="0"/>
              <a:t> Pool</a:t>
            </a:r>
            <a:endParaRPr lang="sv-SE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4161713" y="2314210"/>
            <a:ext cx="187497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Actor1</a:t>
            </a:r>
          </a:p>
        </p:txBody>
      </p:sp>
    </p:spTree>
    <p:extLst>
      <p:ext uri="{BB962C8B-B14F-4D97-AF65-F5344CB8AC3E}">
        <p14:creationId xmlns:p14="http://schemas.microsoft.com/office/powerpoint/2010/main" val="2591484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Arrow 3"/>
          <p:cNvSpPr/>
          <p:nvPr/>
        </p:nvSpPr>
        <p:spPr>
          <a:xfrm>
            <a:off x="1151184" y="1927462"/>
            <a:ext cx="10419609" cy="72516"/>
          </a:xfrm>
          <a:prstGeom prst="rightArrow">
            <a:avLst/>
          </a:prstGeom>
          <a:ln w="85725" cap="rnd">
            <a:solidFill>
              <a:srgbClr val="8C4A4A"/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ounded Rectangle 4"/>
          <p:cNvSpPr/>
          <p:nvPr/>
        </p:nvSpPr>
        <p:spPr>
          <a:xfrm>
            <a:off x="1359001" y="1777984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Thread1</a:t>
            </a:r>
            <a:endParaRPr lang="sv-SE" sz="1400" b="1" dirty="0"/>
          </a:p>
        </p:txBody>
      </p:sp>
      <p:sp>
        <p:nvSpPr>
          <p:cNvPr id="6" name="Rounded Rectangle 5"/>
          <p:cNvSpPr/>
          <p:nvPr/>
        </p:nvSpPr>
        <p:spPr>
          <a:xfrm>
            <a:off x="2365764" y="1777984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smtClean="0"/>
              <a:t>Thread2</a:t>
            </a:r>
            <a:endParaRPr lang="sv-SE" sz="14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3347128" y="1770663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353891" y="1777984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5360654" y="1777984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342018" y="1770663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7348781" y="1770663"/>
            <a:ext cx="868218" cy="371474"/>
          </a:xfrm>
          <a:prstGeom prst="roundRect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355544" y="1770663"/>
            <a:ext cx="842819" cy="371474"/>
          </a:xfrm>
          <a:prstGeom prst="roundRect">
            <a:avLst/>
          </a:prstGeom>
          <a:solidFill>
            <a:srgbClr val="43BFF7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9336908" y="1763342"/>
            <a:ext cx="868218" cy="371474"/>
          </a:xfrm>
          <a:prstGeom prst="roundRect">
            <a:avLst/>
          </a:prstGeom>
          <a:solidFill>
            <a:srgbClr val="EDD055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Thread3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86748" y="1770663"/>
            <a:ext cx="864436" cy="378795"/>
          </a:xfrm>
          <a:prstGeom prst="roundRect">
            <a:avLst/>
          </a:prstGeom>
          <a:solidFill>
            <a:srgbClr val="8C4A4A"/>
          </a:solidFill>
          <a:ln w="85725" cap="rnd">
            <a:solidFill>
              <a:srgbClr val="8C4A4A">
                <a:alpha val="41000"/>
              </a:srgbClr>
            </a:solidFill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 err="1" smtClean="0">
                <a:solidFill>
                  <a:schemeClr val="tx1"/>
                </a:solidFill>
              </a:rPr>
              <a:t>Core</a:t>
            </a:r>
            <a:endParaRPr lang="sv-S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79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Rectangle 129"/>
          <p:cNvSpPr/>
          <p:nvPr/>
        </p:nvSpPr>
        <p:spPr>
          <a:xfrm>
            <a:off x="-425686" y="2514600"/>
            <a:ext cx="14481544" cy="1404198"/>
          </a:xfrm>
          <a:prstGeom prst="rect">
            <a:avLst/>
          </a:prstGeom>
          <a:solidFill>
            <a:srgbClr val="DB5151">
              <a:alpha val="1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27" name="Down Arrow 126"/>
          <p:cNvSpPr/>
          <p:nvPr/>
        </p:nvSpPr>
        <p:spPr>
          <a:xfrm rot="16200000">
            <a:off x="8684874" y="1954800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26" name="Down Arrow 125"/>
          <p:cNvSpPr/>
          <p:nvPr/>
        </p:nvSpPr>
        <p:spPr>
          <a:xfrm rot="5400000">
            <a:off x="2351906" y="1956141"/>
            <a:ext cx="1501200" cy="2520000"/>
          </a:xfrm>
          <a:prstGeom prst="downArrow">
            <a:avLst>
              <a:gd name="adj1" fmla="val 100000"/>
              <a:gd name="adj2" fmla="val 44751"/>
            </a:avLst>
          </a:prstGeom>
          <a:solidFill>
            <a:srgbClr val="8C4A4A">
              <a:alpha val="61000"/>
            </a:srgbClr>
          </a:solidFill>
          <a:ln w="101600">
            <a:solidFill>
              <a:srgbClr val="3F3F3F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0" y="3214798"/>
            <a:ext cx="12192000" cy="3754725"/>
          </a:xfrm>
          <a:prstGeom prst="rect">
            <a:avLst/>
          </a:prstGeom>
          <a:solidFill>
            <a:schemeClr val="bg1">
              <a:alpha val="1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solidFill>
                <a:schemeClr val="tx1"/>
              </a:solidFill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10883447" y="932802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9" name="Oval 128"/>
          <p:cNvSpPr/>
          <p:nvPr/>
        </p:nvSpPr>
        <p:spPr>
          <a:xfrm>
            <a:off x="-2914814" y="932801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5541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Oval 21"/>
          <p:cNvSpPr/>
          <p:nvPr/>
        </p:nvSpPr>
        <p:spPr>
          <a:xfrm>
            <a:off x="3985482" y="932802"/>
            <a:ext cx="4505325" cy="4505325"/>
          </a:xfrm>
          <a:prstGeom prst="ellipse">
            <a:avLst/>
          </a:prstGeom>
          <a:solidFill>
            <a:srgbClr val="353535"/>
          </a:solidFill>
          <a:ln w="101600">
            <a:solidFill>
              <a:srgbClr val="774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25" name="Straight Connector 24"/>
          <p:cNvCxnSpPr>
            <a:stCxn id="33" idx="3"/>
            <a:endCxn id="31" idx="7"/>
          </p:cNvCxnSpPr>
          <p:nvPr/>
        </p:nvCxnSpPr>
        <p:spPr>
          <a:xfrm flipH="1">
            <a:off x="5730129" y="2943295"/>
            <a:ext cx="394743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31" idx="3"/>
            <a:endCxn id="30" idx="7"/>
          </p:cNvCxnSpPr>
          <p:nvPr/>
        </p:nvCxnSpPr>
        <p:spPr>
          <a:xfrm flipH="1">
            <a:off x="5092323" y="3631140"/>
            <a:ext cx="192131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1" idx="5"/>
            <a:endCxn id="29" idx="1"/>
          </p:cNvCxnSpPr>
          <p:nvPr/>
        </p:nvCxnSpPr>
        <p:spPr>
          <a:xfrm>
            <a:off x="5730129" y="3631140"/>
            <a:ext cx="177077" cy="28765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33" idx="5"/>
            <a:endCxn id="32" idx="1"/>
          </p:cNvCxnSpPr>
          <p:nvPr/>
        </p:nvCxnSpPr>
        <p:spPr>
          <a:xfrm>
            <a:off x="6570547" y="2943295"/>
            <a:ext cx="460142" cy="242170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6032570" y="2405317"/>
            <a:ext cx="630279" cy="630280"/>
          </a:xfrm>
          <a:prstGeom prst="ellipse">
            <a:avLst/>
          </a:prstGeom>
          <a:solidFill>
            <a:srgbClr val="637B9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4728431" y="1496257"/>
            <a:ext cx="3019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000" b="1" dirty="0" err="1" smtClean="0"/>
              <a:t>Actor</a:t>
            </a:r>
            <a:r>
              <a:rPr lang="sv-SE" sz="4000" b="1" dirty="0" smtClean="0"/>
              <a:t> System</a:t>
            </a:r>
            <a:endParaRPr lang="sv-SE" sz="4000" b="1" dirty="0"/>
          </a:p>
        </p:txBody>
      </p:sp>
      <p:sp>
        <p:nvSpPr>
          <p:cNvPr id="29" name="Oval 28"/>
          <p:cNvSpPr/>
          <p:nvPr/>
        </p:nvSpPr>
        <p:spPr>
          <a:xfrm>
            <a:off x="5814904" y="382649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0" name="Oval 29"/>
          <p:cNvSpPr/>
          <p:nvPr/>
        </p:nvSpPr>
        <p:spPr>
          <a:xfrm>
            <a:off x="4554346" y="3826496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1" name="Oval 30"/>
          <p:cNvSpPr/>
          <p:nvPr/>
        </p:nvSpPr>
        <p:spPr>
          <a:xfrm>
            <a:off x="5192152" y="3093163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32" name="Oval 31"/>
          <p:cNvSpPr/>
          <p:nvPr/>
        </p:nvSpPr>
        <p:spPr>
          <a:xfrm>
            <a:off x="6938387" y="3093163"/>
            <a:ext cx="630279" cy="630279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45437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/>
              <a:t>Minnesallokering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07794" y="1690688"/>
            <a:ext cx="7776411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4400" b="1" dirty="0" smtClean="0">
                <a:effectLst/>
              </a:rPr>
              <a:t>1MB på 32bit, 4MB på 64bit </a:t>
            </a:r>
          </a:p>
          <a:p>
            <a:pPr marL="0" indent="0" algn="ctr">
              <a:buNone/>
            </a:pPr>
            <a:r>
              <a:rPr lang="sv-SE" sz="4400" b="1" dirty="0" smtClean="0">
                <a:effectLst/>
              </a:rPr>
              <a:t>…per tråd!!</a:t>
            </a:r>
          </a:p>
        </p:txBody>
      </p:sp>
    </p:spTree>
    <p:extLst>
      <p:ext uri="{BB962C8B-B14F-4D97-AF65-F5344CB8AC3E}">
        <p14:creationId xmlns:p14="http://schemas.microsoft.com/office/powerpoint/2010/main" val="171471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575506" y="1533889"/>
            <a:ext cx="6316579" cy="2785058"/>
          </a:xfrm>
          <a:prstGeom prst="roundRect">
            <a:avLst>
              <a:gd name="adj" fmla="val 3889"/>
            </a:avLst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sv-SE" b="1" dirty="0" smtClean="0"/>
              <a:t>Race </a:t>
            </a:r>
            <a:r>
              <a:rPr lang="sv-SE" b="1" dirty="0" err="1" smtClean="0"/>
              <a:t>Conditions</a:t>
            </a:r>
            <a:endParaRPr lang="sv-SE" b="1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53978" y="1662299"/>
            <a:ext cx="7535779" cy="27945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43BFF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account1.Balance &gt;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amount) 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account1.Withdraw(amount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account2.Deposit(amount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endParaRPr lang="sv-SE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7560943" y="1533889"/>
            <a:ext cx="3407847" cy="1361007"/>
          </a:xfrm>
          <a:prstGeom prst="wedgeRoundRectCallout">
            <a:avLst>
              <a:gd name="adj1" fmla="val -61089"/>
              <a:gd name="adj2" fmla="val -22430"/>
              <a:gd name="adj3" fmla="val 16667"/>
            </a:avLst>
          </a:prstGeom>
          <a:solidFill>
            <a:srgbClr val="637B9B"/>
          </a:solidFill>
          <a:ln w="44450" cap="rnd">
            <a:solidFill>
              <a:srgbClr val="4F5A69"/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b="1" dirty="0" err="1"/>
              <a:t>Balance</a:t>
            </a:r>
            <a:r>
              <a:rPr lang="sv-SE" b="1" dirty="0"/>
              <a:t> kan hinna ändras av en annan tråd efter att villkoret utvärderats, men innan resterande kod körs..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60943" y="4192070"/>
            <a:ext cx="40134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Knock </a:t>
            </a:r>
            <a:r>
              <a:rPr lang="en-US" sz="4800" b="1" i="1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knock</a:t>
            </a:r>
            <a:r>
              <a:rPr lang="en-US" sz="4800" b="1" i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!</a:t>
            </a:r>
          </a:p>
          <a:p>
            <a:r>
              <a:rPr lang="en-US" sz="4800" b="1" i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Race </a:t>
            </a:r>
            <a:r>
              <a:rPr lang="en-US" sz="4800" b="1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condition </a:t>
            </a:r>
            <a:endParaRPr lang="en-US" sz="4800" b="1" i="1" dirty="0" smtClean="0">
              <a:solidFill>
                <a:schemeClr val="bg1">
                  <a:lumMod val="50000"/>
                  <a:lumOff val="50000"/>
                </a:schemeClr>
              </a:solidFill>
            </a:endParaRPr>
          </a:p>
          <a:p>
            <a:r>
              <a:rPr lang="en-US" sz="4800" b="1" i="1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Who's </a:t>
            </a:r>
            <a:r>
              <a:rPr lang="en-US" sz="4800" b="1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there?</a:t>
            </a:r>
            <a:endParaRPr lang="sv-SE" sz="4800" b="1" i="1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082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Roger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non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9786</TotalTime>
  <Words>1559</Words>
  <Application>Microsoft Office PowerPoint</Application>
  <PresentationFormat>Widescreen</PresentationFormat>
  <Paragraphs>781</Paragraphs>
  <Slides>78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2" baseType="lpstr">
      <vt:lpstr>Arial</vt:lpstr>
      <vt:lpstr>Calibri</vt:lpstr>
      <vt:lpstr>Consolas</vt:lpstr>
      <vt:lpstr>Office Theme</vt:lpstr>
      <vt:lpstr>PowerPoint Presentation</vt:lpstr>
      <vt:lpstr>Vad är Akka.NET ?</vt:lpstr>
      <vt:lpstr>OOP vs. Actor Model</vt:lpstr>
      <vt:lpstr>OOP vs. Actor Model</vt:lpstr>
      <vt:lpstr>Moore’s lag</vt:lpstr>
      <vt:lpstr>Inga problem!</vt:lpstr>
      <vt:lpstr>..uh oh!</vt:lpstr>
      <vt:lpstr>Minnesallokering</vt:lpstr>
      <vt:lpstr>Race Conditions</vt:lpstr>
      <vt:lpstr>Context Switching</vt:lpstr>
      <vt:lpstr>Alternativ?</vt:lpstr>
      <vt:lpstr>Actor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Actor Model</vt:lpstr>
      <vt:lpstr>Footprint?</vt:lpstr>
      <vt:lpstr>Actor Model</vt:lpstr>
      <vt:lpstr>Actor Model</vt:lpstr>
      <vt:lpstr>Akka.Actor</vt:lpstr>
      <vt:lpstr>Demo – Bygg din första actor</vt:lpstr>
      <vt:lpstr>Akka.Remote</vt:lpstr>
      <vt:lpstr>PowerPoint Presentation</vt:lpstr>
      <vt:lpstr>PowerPoint Presentation</vt:lpstr>
      <vt:lpstr>Demo – Aktivera remoting</vt:lpstr>
      <vt:lpstr>Demo – Remote Deployment</vt:lpstr>
      <vt:lpstr>Akka.Routing</vt:lpstr>
      <vt:lpstr>Routers</vt:lpstr>
      <vt:lpstr>BroadcastRouter</vt:lpstr>
      <vt:lpstr>RoundRobinRouter</vt:lpstr>
      <vt:lpstr>RoundRobinRouter</vt:lpstr>
      <vt:lpstr>ConsistentHashRouter</vt:lpstr>
      <vt:lpstr>ConsistentHashRouter</vt:lpstr>
      <vt:lpstr>ConsistentHashRouter</vt:lpstr>
      <vt:lpstr>ScatterGatherFirstCompletedRouter</vt:lpstr>
      <vt:lpstr>Demo – Använd routers</vt:lpstr>
      <vt:lpstr>Become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Supervise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Actor Lifecycle</vt:lpstr>
      <vt:lpstr>Dependency Injection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BroadcastRouter</vt:lpstr>
      <vt:lpstr>RoundRobinRouter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Skala upp och ut med Akka.NET</dc:title>
  <dc:creator>Microsoft account</dc:creator>
  <cp:lastModifiedBy>Microsoft account</cp:lastModifiedBy>
  <cp:revision>1013</cp:revision>
  <dcterms:created xsi:type="dcterms:W3CDTF">2014-06-11T19:04:29Z</dcterms:created>
  <dcterms:modified xsi:type="dcterms:W3CDTF">2014-08-24T16:03:26Z</dcterms:modified>
</cp:coreProperties>
</file>

<file path=docProps/thumbnail.jpeg>
</file>